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82" r:id="rId5"/>
    <p:sldId id="283" r:id="rId6"/>
    <p:sldId id="284" r:id="rId7"/>
    <p:sldId id="285" r:id="rId8"/>
    <p:sldId id="286" r:id="rId9"/>
    <p:sldId id="287" r:id="rId10"/>
    <p:sldId id="288" r:id="rId11"/>
    <p:sldId id="299" r:id="rId12"/>
    <p:sldId id="300" r:id="rId13"/>
    <p:sldId id="291" r:id="rId14"/>
    <p:sldId id="293" r:id="rId15"/>
    <p:sldId id="294" r:id="rId16"/>
    <p:sldId id="297" r:id="rId17"/>
    <p:sldId id="296" r:id="rId18"/>
    <p:sldId id="298" r:id="rId19"/>
    <p:sldId id="301" r:id="rId20"/>
    <p:sldId id="302" r:id="rId21"/>
    <p:sldId id="303" r:id="rId22"/>
    <p:sldId id="313" r:id="rId23"/>
    <p:sldId id="305" r:id="rId24"/>
    <p:sldId id="306" r:id="rId25"/>
    <p:sldId id="307" r:id="rId26"/>
    <p:sldId id="308" r:id="rId27"/>
    <p:sldId id="309" r:id="rId28"/>
    <p:sldId id="310" r:id="rId29"/>
    <p:sldId id="312" r:id="rId30"/>
    <p:sldId id="311" r:id="rId31"/>
    <p:sldId id="262" r:id="rId3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F53B9-1202-459F-A351-8B74685969D6}" type="datetimeFigureOut">
              <a:rPr lang="es-CL" smtClean="0"/>
              <a:t>16-06-2017</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E9822-797C-4CBE-A461-7BBB44B75B33}" type="slidenum">
              <a:rPr lang="es-CL" smtClean="0"/>
              <a:t>‹Nº›</a:t>
            </a:fld>
            <a:endParaRPr lang="es-CL"/>
          </a:p>
        </p:txBody>
      </p:sp>
    </p:spTree>
    <p:extLst>
      <p:ext uri="{BB962C8B-B14F-4D97-AF65-F5344CB8AC3E}">
        <p14:creationId xmlns:p14="http://schemas.microsoft.com/office/powerpoint/2010/main" val="3176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23</a:t>
            </a:fld>
            <a:endParaRPr lang="es-CL"/>
          </a:p>
        </p:txBody>
      </p:sp>
    </p:spTree>
    <p:extLst>
      <p:ext uri="{BB962C8B-B14F-4D97-AF65-F5344CB8AC3E}">
        <p14:creationId xmlns:p14="http://schemas.microsoft.com/office/powerpoint/2010/main" val="26980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24</a:t>
            </a:fld>
            <a:endParaRPr lang="es-CL"/>
          </a:p>
        </p:txBody>
      </p:sp>
    </p:spTree>
    <p:extLst>
      <p:ext uri="{BB962C8B-B14F-4D97-AF65-F5344CB8AC3E}">
        <p14:creationId xmlns:p14="http://schemas.microsoft.com/office/powerpoint/2010/main" val="384178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25</a:t>
            </a:fld>
            <a:endParaRPr lang="es-CL"/>
          </a:p>
        </p:txBody>
      </p:sp>
    </p:spTree>
    <p:extLst>
      <p:ext uri="{BB962C8B-B14F-4D97-AF65-F5344CB8AC3E}">
        <p14:creationId xmlns:p14="http://schemas.microsoft.com/office/powerpoint/2010/main" val="115907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26</a:t>
            </a:fld>
            <a:endParaRPr lang="es-CL"/>
          </a:p>
        </p:txBody>
      </p:sp>
    </p:spTree>
    <p:extLst>
      <p:ext uri="{BB962C8B-B14F-4D97-AF65-F5344CB8AC3E}">
        <p14:creationId xmlns:p14="http://schemas.microsoft.com/office/powerpoint/2010/main" val="239633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27</a:t>
            </a:fld>
            <a:endParaRPr lang="es-CL"/>
          </a:p>
        </p:txBody>
      </p:sp>
    </p:spTree>
    <p:extLst>
      <p:ext uri="{BB962C8B-B14F-4D97-AF65-F5344CB8AC3E}">
        <p14:creationId xmlns:p14="http://schemas.microsoft.com/office/powerpoint/2010/main" val="77996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28</a:t>
            </a:fld>
            <a:endParaRPr lang="es-CL"/>
          </a:p>
        </p:txBody>
      </p:sp>
    </p:spTree>
    <p:extLst>
      <p:ext uri="{BB962C8B-B14F-4D97-AF65-F5344CB8AC3E}">
        <p14:creationId xmlns:p14="http://schemas.microsoft.com/office/powerpoint/2010/main" val="286417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29</a:t>
            </a:fld>
            <a:endParaRPr lang="es-CL"/>
          </a:p>
        </p:txBody>
      </p:sp>
    </p:spTree>
    <p:extLst>
      <p:ext uri="{BB962C8B-B14F-4D97-AF65-F5344CB8AC3E}">
        <p14:creationId xmlns:p14="http://schemas.microsoft.com/office/powerpoint/2010/main" val="121383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EC7DD0-B4F9-45B6-8917-0799C87740D7}" type="slidenum">
              <a:rPr lang="es-CL" smtClean="0"/>
              <a:t>30</a:t>
            </a:fld>
            <a:endParaRPr lang="es-CL"/>
          </a:p>
        </p:txBody>
      </p:sp>
    </p:spTree>
    <p:extLst>
      <p:ext uri="{BB962C8B-B14F-4D97-AF65-F5344CB8AC3E}">
        <p14:creationId xmlns:p14="http://schemas.microsoft.com/office/powerpoint/2010/main" val="154851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7100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87174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423932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66211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93267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487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9649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214207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346008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6339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t>16/06/2017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397F253-02C3-B447-AB19-51731D38A06F}" type="slidenum">
              <a:rPr lang="es-ES" smtClean="0"/>
              <a:t>‹Nº›</a:t>
            </a:fld>
            <a:endParaRPr lang="es-ES" dirty="0"/>
          </a:p>
        </p:txBody>
      </p:sp>
    </p:spTree>
    <p:extLst>
      <p:ext uri="{BB962C8B-B14F-4D97-AF65-F5344CB8AC3E}">
        <p14:creationId xmlns:p14="http://schemas.microsoft.com/office/powerpoint/2010/main" val="217697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3956-91BF-474F-A922-518E787D7EC8}" type="datetimeFigureOut">
              <a:rPr lang="es-ES" smtClean="0"/>
              <a:t>16/06/2017</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7F253-02C3-B447-AB19-51731D38A06F}" type="slidenum">
              <a:rPr lang="es-ES" smtClean="0"/>
              <a:t>‹Nº›</a:t>
            </a:fld>
            <a:endParaRPr lang="es-ES" dirty="0"/>
          </a:p>
        </p:txBody>
      </p:sp>
    </p:spTree>
    <p:extLst>
      <p:ext uri="{BB962C8B-B14F-4D97-AF65-F5344CB8AC3E}">
        <p14:creationId xmlns:p14="http://schemas.microsoft.com/office/powerpoint/2010/main" val="51302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034319" y="5565299"/>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r">
              <a:lnSpc>
                <a:spcPct val="80000"/>
              </a:lnSpc>
            </a:pPr>
            <a:r>
              <a:rPr lang="es-ES" sz="2800" b="1" dirty="0" smtClean="0">
                <a:solidFill>
                  <a:schemeClr val="tx1"/>
                </a:solidFill>
                <a:latin typeface="+mj-lt"/>
              </a:rPr>
              <a:t>Criterios jurisprudenciales sobre la Ley </a:t>
            </a:r>
            <a:r>
              <a:rPr lang="es-ES" sz="2800" b="1" dirty="0">
                <a:solidFill>
                  <a:schemeClr val="tx1"/>
                </a:solidFill>
                <a:latin typeface="+mj-lt"/>
              </a:rPr>
              <a:t>N° </a:t>
            </a:r>
            <a:r>
              <a:rPr lang="es-ES" sz="2800" b="1" dirty="0" smtClean="0">
                <a:solidFill>
                  <a:schemeClr val="tx1"/>
                </a:solidFill>
                <a:latin typeface="+mj-lt"/>
              </a:rPr>
              <a:t>20.922</a:t>
            </a:r>
            <a:endParaRPr lang="es-ES" sz="3600" b="1" dirty="0" smtClean="0">
              <a:solidFill>
                <a:schemeClr val="tx1"/>
              </a:solidFill>
              <a:latin typeface="+mj-lt"/>
            </a:endParaRPr>
          </a:p>
        </p:txBody>
      </p:sp>
    </p:spTree>
    <p:extLst>
      <p:ext uri="{BB962C8B-B14F-4D97-AF65-F5344CB8AC3E}">
        <p14:creationId xmlns:p14="http://schemas.microsoft.com/office/powerpoint/2010/main" val="412803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428624"/>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smtClean="0">
                <a:solidFill>
                  <a:prstClr val="black"/>
                </a:solidFill>
                <a:latin typeface="Calibri"/>
              </a:rPr>
              <a:t>Bono Especial</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1023794"/>
            <a:ext cx="8581966" cy="6001643"/>
          </a:xfrm>
          <a:prstGeom prst="rect">
            <a:avLst/>
          </a:prstGeom>
        </p:spPr>
        <p:txBody>
          <a:bodyPr wrap="square">
            <a:spAutoFit/>
          </a:bodyPr>
          <a:lstStyle/>
          <a:p>
            <a:pPr marL="342900" lvl="0" indent="-342900" algn="just">
              <a:spcBef>
                <a:spcPct val="20000"/>
              </a:spcBef>
              <a:buFont typeface="Arial" pitchFamily="34" charset="0"/>
              <a:buChar char="•"/>
            </a:pPr>
            <a:r>
              <a:rPr lang="es-ES" sz="2400" dirty="0" smtClean="0"/>
              <a:t>Personal con derecho a las asignación profesional o la Directivo-Jefatura. </a:t>
            </a:r>
          </a:p>
          <a:p>
            <a:pPr marL="800100" lvl="1" indent="-342900" algn="just">
              <a:spcBef>
                <a:spcPct val="20000"/>
              </a:spcBef>
              <a:buFont typeface="Wingdings" pitchFamily="2" charset="2"/>
              <a:buChar char="§"/>
            </a:pPr>
            <a:r>
              <a:rPr lang="es-ES" sz="2400" dirty="0" smtClean="0"/>
              <a:t>Asciende a cuatro veces el monto que le corresponda en enero de 2016 por la asignación respectiva. </a:t>
            </a:r>
          </a:p>
          <a:p>
            <a:pPr marL="342900" lvl="0" indent="-342900" algn="just">
              <a:spcBef>
                <a:spcPct val="20000"/>
              </a:spcBef>
              <a:buFont typeface="Arial" pitchFamily="34" charset="0"/>
              <a:buChar char="•"/>
            </a:pPr>
            <a:endParaRPr lang="es-ES" sz="2400" dirty="0"/>
          </a:p>
          <a:p>
            <a:pPr marL="342900" lvl="0" indent="-342900" algn="just">
              <a:spcBef>
                <a:spcPct val="20000"/>
              </a:spcBef>
              <a:buFont typeface="Arial" pitchFamily="34" charset="0"/>
              <a:buChar char="•"/>
            </a:pPr>
            <a:r>
              <a:rPr lang="es-ES" sz="2400" dirty="0" smtClean="0"/>
              <a:t>Titulares </a:t>
            </a:r>
            <a:r>
              <a:rPr lang="es-ES" sz="2400" dirty="0"/>
              <a:t>de </a:t>
            </a:r>
            <a:r>
              <a:rPr lang="es-ES" sz="2400" dirty="0" smtClean="0"/>
              <a:t>los estamentos </a:t>
            </a:r>
            <a:r>
              <a:rPr lang="es-ES" sz="2400" dirty="0"/>
              <a:t>de técnicos, administrativos y auxiliares, a quienes se aplique el </a:t>
            </a:r>
            <a:r>
              <a:rPr lang="es-ES" sz="2400" dirty="0" smtClean="0"/>
              <a:t>aumento </a:t>
            </a:r>
            <a:r>
              <a:rPr lang="es-ES" sz="2400" dirty="0"/>
              <a:t>de grado a contar del 1/1/16. </a:t>
            </a:r>
          </a:p>
          <a:p>
            <a:pPr marL="342900" lvl="0" indent="-342900" algn="just">
              <a:spcBef>
                <a:spcPct val="20000"/>
              </a:spcBef>
              <a:buFont typeface="Arial" pitchFamily="34" charset="0"/>
              <a:buChar char="•"/>
            </a:pPr>
            <a:r>
              <a:rPr lang="es-ES" sz="2400" dirty="0" smtClean="0"/>
              <a:t>Personal a </a:t>
            </a:r>
            <a:r>
              <a:rPr lang="es-ES" sz="2400" dirty="0"/>
              <a:t>contrata que se encuentren en las mismas condiciones </a:t>
            </a:r>
            <a:r>
              <a:rPr lang="es-ES" sz="2400" dirty="0" smtClean="0"/>
              <a:t>y </a:t>
            </a:r>
            <a:r>
              <a:rPr lang="es-ES" sz="2400" dirty="0"/>
              <a:t>que se les aplique el </a:t>
            </a:r>
            <a:r>
              <a:rPr lang="es-ES" sz="2400" dirty="0" smtClean="0"/>
              <a:t>incremento de grado.</a:t>
            </a:r>
            <a:endParaRPr lang="es-ES" sz="2400" dirty="0"/>
          </a:p>
          <a:p>
            <a:pPr marL="800100" lvl="1" indent="-342900" algn="just">
              <a:spcBef>
                <a:spcPct val="20000"/>
              </a:spcBef>
              <a:buFont typeface="Arial" pitchFamily="34" charset="0"/>
              <a:buChar char="•"/>
            </a:pPr>
            <a:r>
              <a:rPr lang="es-ES" sz="2400" dirty="0" smtClean="0"/>
              <a:t>En ambos casos, su monto es de 4 </a:t>
            </a:r>
            <a:r>
              <a:rPr lang="es-ES" sz="2400" dirty="0"/>
              <a:t>veces la diferencia que resulte entre el total de haberes brutos que le corresponda en </a:t>
            </a:r>
            <a:r>
              <a:rPr lang="es-ES" sz="2400" dirty="0" smtClean="0"/>
              <a:t>enero de 2016 </a:t>
            </a:r>
            <a:r>
              <a:rPr lang="es-ES" sz="2400" dirty="0"/>
              <a:t>y el total de haberes brutos del mes </a:t>
            </a:r>
            <a:r>
              <a:rPr lang="es-ES" sz="2400" dirty="0" smtClean="0"/>
              <a:t>anterior.</a:t>
            </a:r>
            <a:endParaRPr lang="es-ES" sz="2400" dirty="0"/>
          </a:p>
          <a:p>
            <a:pPr marL="457200" indent="-457200">
              <a:buFont typeface="Wingdings" panose="05000000000000000000" pitchFamily="2" charset="2"/>
              <a:buChar char="Ø"/>
            </a:pPr>
            <a:endParaRPr lang="es-ES" sz="2400" dirty="0">
              <a:solidFill>
                <a:prstClr val="black">
                  <a:lumMod val="65000"/>
                  <a:lumOff val="35000"/>
                </a:prstClr>
              </a:solidFill>
            </a:endParaRPr>
          </a:p>
        </p:txBody>
      </p:sp>
    </p:spTree>
    <p:extLst>
      <p:ext uri="{BB962C8B-B14F-4D97-AF65-F5344CB8AC3E}">
        <p14:creationId xmlns:p14="http://schemas.microsoft.com/office/powerpoint/2010/main" val="294687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spcBef>
                <a:spcPts val="0"/>
              </a:spcBef>
            </a:pPr>
            <a:endParaRPr lang="es-CL" sz="2800" b="1" dirty="0">
              <a:solidFill>
                <a:prstClr val="black"/>
              </a:solidFill>
              <a:latin typeface="Calibri"/>
            </a:endParaRPr>
          </a:p>
          <a:p>
            <a:pPr>
              <a:spcBef>
                <a:spcPts val="0"/>
              </a:spcBef>
            </a:pPr>
            <a:r>
              <a:rPr lang="es-CL" sz="2800" b="1" dirty="0" smtClean="0">
                <a:solidFill>
                  <a:schemeClr val="accent1">
                    <a:lumMod val="75000"/>
                  </a:schemeClr>
                </a:solidFill>
                <a:latin typeface="Calibri"/>
              </a:rPr>
              <a:t>II</a:t>
            </a:r>
            <a:r>
              <a:rPr lang="es-CL" sz="2800" b="1" dirty="0">
                <a:solidFill>
                  <a:schemeClr val="accent1">
                    <a:lumMod val="75000"/>
                  </a:schemeClr>
                </a:solidFill>
                <a:latin typeface="Calibri"/>
              </a:rPr>
              <a:t>. Modificación de Plantas </a:t>
            </a:r>
            <a:r>
              <a:rPr lang="es-CL" sz="2800" b="1" dirty="0" smtClean="0">
                <a:solidFill>
                  <a:schemeClr val="accent1">
                    <a:lumMod val="75000"/>
                  </a:schemeClr>
                </a:solidFill>
                <a:latin typeface="Calibri"/>
              </a:rPr>
              <a:t>Municipales</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800100" y="1743992"/>
            <a:ext cx="8028215" cy="2973122"/>
          </a:xfrm>
          <a:prstGeom prst="rect">
            <a:avLst/>
          </a:prstGeom>
        </p:spPr>
        <p:txBody>
          <a:bodyPr wrap="square">
            <a:spAutoFit/>
          </a:bodyPr>
          <a:lstStyle/>
          <a:p>
            <a:pPr lvl="0" algn="just">
              <a:spcBef>
                <a:spcPct val="20000"/>
              </a:spcBef>
            </a:pPr>
            <a:endParaRPr lang="es-ES" sz="2400" b="1" dirty="0" smtClean="0"/>
          </a:p>
          <a:p>
            <a:pPr marL="342900" lvl="0" indent="-342900" algn="just">
              <a:spcBef>
                <a:spcPct val="20000"/>
              </a:spcBef>
              <a:buFont typeface="Wingdings" panose="05000000000000000000" pitchFamily="2" charset="2"/>
              <a:buChar char="ü"/>
            </a:pPr>
            <a:r>
              <a:rPr lang="es-ES" sz="2800" dirty="0" smtClean="0"/>
              <a:t>Contexto Normativo.</a:t>
            </a:r>
          </a:p>
          <a:p>
            <a:pPr marL="342900" lvl="0" indent="-342900" algn="just">
              <a:spcBef>
                <a:spcPct val="20000"/>
              </a:spcBef>
              <a:buFont typeface="Wingdings" panose="05000000000000000000" pitchFamily="2" charset="2"/>
              <a:buChar char="ü"/>
            </a:pPr>
            <a:r>
              <a:rPr lang="es-ES" sz="2800" dirty="0" smtClean="0"/>
              <a:t>Regulación de la Facultad.</a:t>
            </a:r>
          </a:p>
          <a:p>
            <a:pPr marL="342900" lvl="0" indent="-342900" algn="just">
              <a:spcBef>
                <a:spcPct val="20000"/>
              </a:spcBef>
              <a:buFont typeface="Wingdings" panose="05000000000000000000" pitchFamily="2" charset="2"/>
              <a:buChar char="ü"/>
            </a:pPr>
            <a:r>
              <a:rPr lang="es-ES" sz="2800" dirty="0" smtClean="0"/>
              <a:t>Límites y Requisitos.</a:t>
            </a:r>
          </a:p>
          <a:p>
            <a:pPr marL="342900" lvl="0" indent="-342900" algn="just">
              <a:spcBef>
                <a:spcPct val="20000"/>
              </a:spcBef>
              <a:buFont typeface="Wingdings" panose="05000000000000000000" pitchFamily="2" charset="2"/>
              <a:buChar char="ü"/>
            </a:pPr>
            <a:r>
              <a:rPr lang="es-ES" sz="2800" dirty="0" smtClean="0"/>
              <a:t>Responsabilidad.</a:t>
            </a:r>
          </a:p>
          <a:p>
            <a:pPr lvl="0" algn="just">
              <a:spcBef>
                <a:spcPct val="20000"/>
              </a:spcBef>
            </a:pPr>
            <a:endParaRPr lang="es-ES" sz="2400" dirty="0" smtClean="0"/>
          </a:p>
        </p:txBody>
      </p:sp>
    </p:spTree>
    <p:extLst>
      <p:ext uri="{BB962C8B-B14F-4D97-AF65-F5344CB8AC3E}">
        <p14:creationId xmlns:p14="http://schemas.microsoft.com/office/powerpoint/2010/main" val="4100087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133350"/>
            <a:ext cx="7802715" cy="59426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lgn="just">
              <a:spcBef>
                <a:spcPct val="20000"/>
              </a:spcBef>
            </a:pPr>
            <a:endParaRPr lang="es-CL" sz="2800" b="1" dirty="0" smtClean="0">
              <a:solidFill>
                <a:prstClr val="black"/>
              </a:solidFill>
              <a:latin typeface="Calibri"/>
            </a:endParaRPr>
          </a:p>
          <a:p>
            <a:pPr lvl="0" algn="just">
              <a:spcBef>
                <a:spcPct val="20000"/>
              </a:spcBef>
            </a:pPr>
            <a:endParaRPr lang="es-CL" sz="2800" b="1" dirty="0">
              <a:solidFill>
                <a:prstClr val="black"/>
              </a:solidFill>
              <a:latin typeface="Calibri"/>
            </a:endParaRPr>
          </a:p>
          <a:p>
            <a:pPr lvl="0" algn="just">
              <a:spcBef>
                <a:spcPct val="20000"/>
              </a:spcBef>
            </a:pPr>
            <a:r>
              <a:rPr lang="es-ES" sz="2800" b="1" dirty="0" smtClean="0">
                <a:solidFill>
                  <a:prstClr val="black"/>
                </a:solidFill>
                <a:latin typeface="Calibri"/>
              </a:rPr>
              <a:t>Contexto Normativo</a:t>
            </a:r>
            <a:endParaRPr lang="es-ES" sz="2800" b="1" dirty="0">
              <a:solidFill>
                <a:prstClr val="black"/>
              </a:solidFill>
              <a:latin typeface="Calibri"/>
            </a:endParaRPr>
          </a:p>
          <a:p>
            <a:pPr>
              <a:spcBef>
                <a:spcPts val="0"/>
              </a:spcBef>
            </a:pP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1004744"/>
            <a:ext cx="8581966" cy="5262979"/>
          </a:xfrm>
          <a:prstGeom prst="rect">
            <a:avLst/>
          </a:prstGeom>
        </p:spPr>
        <p:txBody>
          <a:bodyPr wrap="square">
            <a:spAutoFit/>
          </a:bodyPr>
          <a:lstStyle/>
          <a:p>
            <a:pPr algn="just"/>
            <a:r>
              <a:rPr lang="es-ES" sz="2400" dirty="0" smtClean="0"/>
              <a:t>A</a:t>
            </a:r>
            <a:r>
              <a:rPr lang="es-CL" sz="2400" dirty="0" smtClean="0"/>
              <a:t>rt. 121 de la CPR: “Las municipalidades, para el cumplimiento de sus funciones, podrán crear o suprimir empleos y fijar remuneraciones, como también establecer los órganos o unidades que la ley orgánica constitucional respectiva permita.</a:t>
            </a:r>
          </a:p>
          <a:p>
            <a:pPr algn="just"/>
            <a:r>
              <a:rPr lang="es-CL" sz="2400" dirty="0" smtClean="0"/>
              <a:t>Estas facultades se ejercerán dentro de los límites y requisitos que, a iniciativa exclusiva del Presidente de la República, determine la ley orgánica constitucional de municipalidades.”</a:t>
            </a:r>
          </a:p>
          <a:p>
            <a:pPr algn="just"/>
            <a:endParaRPr lang="es-CL" sz="2400" dirty="0" smtClean="0"/>
          </a:p>
          <a:p>
            <a:pPr algn="just"/>
            <a:r>
              <a:rPr lang="es-CL" sz="2400" dirty="0" smtClean="0"/>
              <a:t>Disposición décima transitoria de la CPR: “Las atribuciones otorgadas a las municipalidades en el artículo 121, relativas a la modificación de la estructura orgánica, de personal y de remuneraciones, serán aplicables cuando se regulen en la ley respectiva las modalidades, requisitos y limitaciones para el ejercicio de estas nuevas competencias”.</a:t>
            </a:r>
            <a:endParaRPr lang="es-CL" sz="2400" dirty="0"/>
          </a:p>
        </p:txBody>
      </p:sp>
    </p:spTree>
    <p:extLst>
      <p:ext uri="{BB962C8B-B14F-4D97-AF65-F5344CB8AC3E}">
        <p14:creationId xmlns:p14="http://schemas.microsoft.com/office/powerpoint/2010/main" val="345635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108698"/>
            <a:ext cx="7802715" cy="618913"/>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lgn="just">
              <a:spcBef>
                <a:spcPct val="20000"/>
              </a:spcBef>
            </a:pPr>
            <a:endParaRPr lang="es-CL" sz="2800" b="1" dirty="0" smtClean="0">
              <a:solidFill>
                <a:prstClr val="black"/>
              </a:solidFill>
              <a:latin typeface="Calibri"/>
            </a:endParaRPr>
          </a:p>
          <a:p>
            <a:pPr lvl="0" algn="just">
              <a:spcBef>
                <a:spcPct val="20000"/>
              </a:spcBef>
            </a:pPr>
            <a:endParaRPr lang="es-CL" sz="2800" b="1" dirty="0">
              <a:solidFill>
                <a:prstClr val="black"/>
              </a:solidFill>
              <a:latin typeface="Calibri"/>
            </a:endParaRPr>
          </a:p>
          <a:p>
            <a:pPr lvl="0" algn="just">
              <a:spcBef>
                <a:spcPct val="20000"/>
              </a:spcBef>
            </a:pPr>
            <a:r>
              <a:rPr lang="es-ES" sz="2800" b="1" dirty="0" smtClean="0">
                <a:solidFill>
                  <a:prstClr val="black"/>
                </a:solidFill>
                <a:latin typeface="Calibri"/>
              </a:rPr>
              <a:t>Contexto </a:t>
            </a:r>
            <a:r>
              <a:rPr lang="es-ES" sz="2800" b="1" dirty="0">
                <a:solidFill>
                  <a:prstClr val="black"/>
                </a:solidFill>
                <a:latin typeface="Calibri"/>
              </a:rPr>
              <a:t>Normativo</a:t>
            </a:r>
          </a:p>
          <a:p>
            <a:pPr>
              <a:spcBef>
                <a:spcPts val="0"/>
              </a:spcBef>
            </a:pP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890444"/>
            <a:ext cx="8581966" cy="4524315"/>
          </a:xfrm>
          <a:prstGeom prst="rect">
            <a:avLst/>
          </a:prstGeom>
        </p:spPr>
        <p:txBody>
          <a:bodyPr wrap="square">
            <a:spAutoFit/>
          </a:bodyPr>
          <a:lstStyle/>
          <a:p>
            <a:endParaRPr lang="es-CL" sz="2400" dirty="0" smtClean="0"/>
          </a:p>
          <a:p>
            <a:r>
              <a:rPr lang="es-CL" sz="2400" dirty="0" smtClean="0"/>
              <a:t>Ley N° 20.922, modifica la Ley N° 18.695, Orgánica Constitucional de Municipalidades, regulando la facultad, estableciendo límites y requisitos al efecto. </a:t>
            </a:r>
          </a:p>
          <a:p>
            <a:endParaRPr lang="es-CL" sz="2400" dirty="0" smtClean="0"/>
          </a:p>
          <a:p>
            <a:pPr algn="just"/>
            <a:r>
              <a:rPr lang="es-CL" sz="2400" dirty="0" smtClean="0"/>
              <a:t>Art. 49 bis: </a:t>
            </a:r>
            <a:r>
              <a:rPr lang="es-CL" sz="2400" dirty="0" smtClean="0">
                <a:solidFill>
                  <a:schemeClr val="accent1">
                    <a:lumMod val="75000"/>
                  </a:schemeClr>
                </a:solidFill>
              </a:rPr>
              <a:t>“Los </a:t>
            </a:r>
            <a:r>
              <a:rPr lang="es-CL" sz="2400" dirty="0">
                <a:solidFill>
                  <a:schemeClr val="accent1">
                    <a:lumMod val="75000"/>
                  </a:schemeClr>
                </a:solidFill>
              </a:rPr>
              <a:t>alcaldes, a través de un </a:t>
            </a:r>
            <a:r>
              <a:rPr lang="es-CL" sz="2400" b="1" dirty="0">
                <a:solidFill>
                  <a:schemeClr val="accent1">
                    <a:lumMod val="75000"/>
                  </a:schemeClr>
                </a:solidFill>
              </a:rPr>
              <a:t>reglamento municipal</a:t>
            </a:r>
            <a:r>
              <a:rPr lang="es-CL" sz="2400" dirty="0">
                <a:solidFill>
                  <a:schemeClr val="accent1">
                    <a:lumMod val="75000"/>
                  </a:schemeClr>
                </a:solidFill>
              </a:rPr>
              <a:t>, podrán fijar o modificar las plantas del personal de las municipalidades, estableciendo el número de cargos para cada planta y fijar sus grados, de conformidad al Título II del decreto ley N° 3.551, del Ministerio de Hacienda, promulgado el año 1980 y publicado el año 1981</a:t>
            </a:r>
            <a:r>
              <a:rPr lang="es-CL" sz="2400" dirty="0" smtClean="0">
                <a:solidFill>
                  <a:schemeClr val="accent1">
                    <a:lumMod val="75000"/>
                  </a:schemeClr>
                </a:solidFill>
              </a:rPr>
              <a:t>.”</a:t>
            </a:r>
          </a:p>
          <a:p>
            <a:endParaRPr lang="es-CL" sz="2400" dirty="0"/>
          </a:p>
        </p:txBody>
      </p:sp>
    </p:spTree>
    <p:extLst>
      <p:ext uri="{BB962C8B-B14F-4D97-AF65-F5344CB8AC3E}">
        <p14:creationId xmlns:p14="http://schemas.microsoft.com/office/powerpoint/2010/main" val="972638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spcBef>
                <a:spcPts val="0"/>
              </a:spcBef>
            </a:pPr>
            <a:endParaRPr lang="es-ES" sz="2800" dirty="0" smtClean="0">
              <a:solidFill>
                <a:prstClr val="black"/>
              </a:solidFill>
              <a:latin typeface="Calibri"/>
            </a:endParaRPr>
          </a:p>
          <a:p>
            <a:pPr>
              <a:spcBef>
                <a:spcPts val="0"/>
              </a:spcBef>
            </a:pPr>
            <a:r>
              <a:rPr lang="es-ES" sz="2800" b="1" dirty="0" smtClean="0">
                <a:solidFill>
                  <a:prstClr val="black"/>
                </a:solidFill>
                <a:latin typeface="Calibri"/>
              </a:rPr>
              <a:t>Regulación </a:t>
            </a:r>
            <a:r>
              <a:rPr lang="es-ES" sz="2800" b="1" dirty="0">
                <a:solidFill>
                  <a:prstClr val="black"/>
                </a:solidFill>
                <a:latin typeface="Calibri"/>
              </a:rPr>
              <a:t>de la Facultad</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890444"/>
            <a:ext cx="8581966" cy="5632311"/>
          </a:xfrm>
          <a:prstGeom prst="rect">
            <a:avLst/>
          </a:prstGeom>
        </p:spPr>
        <p:txBody>
          <a:bodyPr wrap="square">
            <a:spAutoFit/>
          </a:bodyPr>
          <a:lstStyle/>
          <a:p>
            <a:pPr marL="342900" indent="-342900">
              <a:buFont typeface="Wingdings" panose="05000000000000000000" pitchFamily="2" charset="2"/>
              <a:buChar char="Ø"/>
            </a:pPr>
            <a:r>
              <a:rPr lang="es-CL" sz="2400" dirty="0" smtClean="0"/>
              <a:t>La Facultad podrá </a:t>
            </a:r>
            <a:r>
              <a:rPr lang="es-CL" sz="2400" dirty="0"/>
              <a:t>ejercerse cada ocho años, y dentro de los dos años siguientes a contar del cumplimiento de dicho </a:t>
            </a:r>
            <a:r>
              <a:rPr lang="es-CL" sz="2400" dirty="0" smtClean="0"/>
              <a:t>período. </a:t>
            </a:r>
          </a:p>
          <a:p>
            <a:pPr marL="342900" indent="-342900">
              <a:buFont typeface="Wingdings" panose="05000000000000000000" pitchFamily="2" charset="2"/>
              <a:buChar char="Ø"/>
            </a:pPr>
            <a:endParaRPr lang="es-CL" sz="2400" dirty="0"/>
          </a:p>
          <a:p>
            <a:pPr marL="342900" indent="-342900" algn="just">
              <a:buFont typeface="Wingdings" panose="05000000000000000000" pitchFamily="2" charset="2"/>
              <a:buChar char="Ø"/>
            </a:pPr>
            <a:r>
              <a:rPr lang="es-CL" sz="2400" dirty="0"/>
              <a:t>En caso de corresponder hacer uso de la citada facultad en un año en el que se realicen elecciones municipales, </a:t>
            </a:r>
            <a:r>
              <a:rPr lang="es-CL" sz="2400" dirty="0" smtClean="0"/>
              <a:t>podrá </a:t>
            </a:r>
            <a:r>
              <a:rPr lang="es-CL" sz="2400" dirty="0"/>
              <a:t>ejercerse sólo durante el año siguiente a éstas. </a:t>
            </a:r>
            <a:endParaRPr lang="es-CL" sz="2400" dirty="0" smtClean="0"/>
          </a:p>
          <a:p>
            <a:pPr marL="342900" indent="-342900">
              <a:buFont typeface="Wingdings" panose="05000000000000000000" pitchFamily="2" charset="2"/>
              <a:buChar char="Ø"/>
            </a:pPr>
            <a:endParaRPr lang="es-CL" sz="2400" dirty="0"/>
          </a:p>
          <a:p>
            <a:pPr marL="342900" indent="-342900">
              <a:buFont typeface="Wingdings" panose="05000000000000000000" pitchFamily="2" charset="2"/>
              <a:buChar char="Ø"/>
            </a:pPr>
            <a:r>
              <a:rPr lang="es-CL" sz="2400" dirty="0"/>
              <a:t>El Reglamento Municipal “estará sometido al trámite de toma de razón ante la Contraloría General de la República</a:t>
            </a:r>
            <a:r>
              <a:rPr lang="es-CL" sz="2400" dirty="0" smtClean="0"/>
              <a:t>”.</a:t>
            </a:r>
          </a:p>
          <a:p>
            <a:pPr marL="342900" indent="-342900">
              <a:buFont typeface="Wingdings" panose="05000000000000000000" pitchFamily="2" charset="2"/>
              <a:buChar char="Ø"/>
            </a:pPr>
            <a:endParaRPr lang="es-CL" sz="2400" dirty="0"/>
          </a:p>
          <a:p>
            <a:pPr marL="342900" indent="-342900">
              <a:buFont typeface="Wingdings" panose="05000000000000000000" pitchFamily="2" charset="2"/>
              <a:buChar char="Ø"/>
            </a:pPr>
            <a:r>
              <a:rPr lang="es-CL" sz="2400" dirty="0"/>
              <a:t>Deberá publicarse en el Diario Oficial. </a:t>
            </a:r>
            <a:endParaRPr lang="es-CL" sz="2400" dirty="0" smtClean="0"/>
          </a:p>
          <a:p>
            <a:pPr marL="342900" indent="-342900">
              <a:buFont typeface="Wingdings" panose="05000000000000000000" pitchFamily="2" charset="2"/>
              <a:buChar char="Ø"/>
            </a:pPr>
            <a:endParaRPr lang="es-CL" sz="2400" dirty="0"/>
          </a:p>
          <a:p>
            <a:pPr marL="342900" indent="-342900" algn="just">
              <a:buFont typeface="Wingdings" panose="05000000000000000000" pitchFamily="2" charset="2"/>
              <a:buChar char="Ø"/>
            </a:pPr>
            <a:r>
              <a:rPr lang="es-CL" sz="2400" dirty="0"/>
              <a:t>El Reglamento Municipal “entrará en vigencia el 1 de enero del año siguiente al de su publicación en el Diario Oficial”. </a:t>
            </a:r>
          </a:p>
          <a:p>
            <a:pPr marL="342900" indent="-342900">
              <a:buFont typeface="Wingdings" panose="05000000000000000000" pitchFamily="2" charset="2"/>
              <a:buChar char="Ø"/>
            </a:pPr>
            <a:endParaRPr lang="es-CL" sz="2400" dirty="0" smtClean="0"/>
          </a:p>
        </p:txBody>
      </p:sp>
    </p:spTree>
    <p:extLst>
      <p:ext uri="{BB962C8B-B14F-4D97-AF65-F5344CB8AC3E}">
        <p14:creationId xmlns:p14="http://schemas.microsoft.com/office/powerpoint/2010/main" val="184829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prstClr val="black"/>
                </a:solidFill>
                <a:latin typeface="Calibri"/>
              </a:rPr>
              <a:t>Límites </a:t>
            </a:r>
            <a:r>
              <a:rPr lang="es-CL" sz="2800" b="1" dirty="0">
                <a:solidFill>
                  <a:prstClr val="black"/>
                </a:solidFill>
                <a:latin typeface="Calibri"/>
              </a:rPr>
              <a:t>y Requisitos</a:t>
            </a:r>
          </a:p>
          <a:p>
            <a:pPr>
              <a:spcBef>
                <a:spcPts val="0"/>
              </a:spcBef>
            </a:pP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890444"/>
            <a:ext cx="8581966" cy="5262979"/>
          </a:xfrm>
          <a:prstGeom prst="rect">
            <a:avLst/>
          </a:prstGeom>
        </p:spPr>
        <p:txBody>
          <a:bodyPr wrap="square">
            <a:spAutoFit/>
          </a:bodyPr>
          <a:lstStyle/>
          <a:p>
            <a:pPr algn="just"/>
            <a:r>
              <a:rPr lang="es-CL" sz="2400" dirty="0" smtClean="0"/>
              <a:t>1</a:t>
            </a:r>
            <a:r>
              <a:rPr lang="es-CL" sz="2400" dirty="0"/>
              <a:t>. El límite de gasto en personal vigente a la fecha del reglamento respectivo. </a:t>
            </a:r>
          </a:p>
          <a:p>
            <a:r>
              <a:rPr lang="es-CL" sz="2400" dirty="0"/>
              <a:t>2. La disponibilidad presupuestaria. </a:t>
            </a:r>
            <a:endParaRPr lang="es-CL" sz="2400" dirty="0" smtClean="0"/>
          </a:p>
          <a:p>
            <a:r>
              <a:rPr lang="es-CL" sz="2400" dirty="0" smtClean="0"/>
              <a:t>3</a:t>
            </a:r>
            <a:r>
              <a:rPr lang="es-CL" sz="2400" dirty="0"/>
              <a:t>. Disponer de escalafón de mérito del personal </a:t>
            </a:r>
            <a:r>
              <a:rPr lang="es-CL" sz="2400" dirty="0" smtClean="0"/>
              <a:t>actualizado. </a:t>
            </a:r>
          </a:p>
          <a:p>
            <a:pPr algn="just"/>
            <a:r>
              <a:rPr lang="es-CL" sz="2400" dirty="0"/>
              <a:t>4. En </a:t>
            </a:r>
            <a:r>
              <a:rPr lang="es-CL" sz="2400" dirty="0" smtClean="0"/>
              <a:t>caso de incrementarse </a:t>
            </a:r>
            <a:r>
              <a:rPr lang="es-CL" sz="2400" dirty="0"/>
              <a:t>el número total de cargos en la </a:t>
            </a:r>
            <a:r>
              <a:rPr lang="es-CL" sz="2400" dirty="0" smtClean="0"/>
              <a:t>planta, </a:t>
            </a:r>
            <a:r>
              <a:rPr lang="es-CL" sz="2400" dirty="0"/>
              <a:t>a lo menos un 75% </a:t>
            </a:r>
            <a:r>
              <a:rPr lang="es-CL" sz="2400" dirty="0" smtClean="0"/>
              <a:t>de </a:t>
            </a:r>
            <a:r>
              <a:rPr lang="es-CL" sz="2400" dirty="0"/>
              <a:t>los nuevos </a:t>
            </a:r>
            <a:r>
              <a:rPr lang="es-CL" sz="2400" dirty="0" smtClean="0"/>
              <a:t>empleos </a:t>
            </a:r>
            <a:r>
              <a:rPr lang="es-CL" sz="2400" dirty="0"/>
              <a:t>deberán requerir título profesional o técnico. </a:t>
            </a:r>
          </a:p>
          <a:p>
            <a:pPr algn="just"/>
            <a:r>
              <a:rPr lang="es-CL" sz="2400" dirty="0"/>
              <a:t>5. Los alcaldes deberán consultar a las asociaciones de funcionarios regidos por la ley N° </a:t>
            </a:r>
            <a:r>
              <a:rPr lang="es-CL" sz="2400" dirty="0" smtClean="0"/>
              <a:t>18.883, </a:t>
            </a:r>
            <a:r>
              <a:rPr lang="es-CL" sz="2400" dirty="0"/>
              <a:t>en el proceso de elaboración de la planta de personal. </a:t>
            </a:r>
            <a:endParaRPr lang="es-CL" sz="2400" dirty="0" smtClean="0"/>
          </a:p>
          <a:p>
            <a:pPr algn="just"/>
            <a:r>
              <a:rPr lang="es-CL" sz="2400" dirty="0"/>
              <a:t>6. Los alcaldes deberán presentar la propuesta de planta </a:t>
            </a:r>
            <a:r>
              <a:rPr lang="es-CL" sz="2400" dirty="0" smtClean="0"/>
              <a:t>y </a:t>
            </a:r>
            <a:r>
              <a:rPr lang="es-CL" sz="2400" dirty="0"/>
              <a:t>del reglamento que la contenga al concejo municipal, la que deberá ser aprobada por los dos tercios de sus integrantes en ejercicio. </a:t>
            </a:r>
          </a:p>
          <a:p>
            <a:endParaRPr lang="es-CL" sz="2400" dirty="0"/>
          </a:p>
        </p:txBody>
      </p:sp>
    </p:spTree>
    <p:extLst>
      <p:ext uri="{BB962C8B-B14F-4D97-AF65-F5344CB8AC3E}">
        <p14:creationId xmlns:p14="http://schemas.microsoft.com/office/powerpoint/2010/main" val="3300410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prstClr val="black"/>
                </a:solidFill>
                <a:latin typeface="Calibri"/>
              </a:rPr>
              <a:t>Límites </a:t>
            </a:r>
            <a:r>
              <a:rPr lang="es-CL" sz="2800" b="1" dirty="0">
                <a:solidFill>
                  <a:prstClr val="black"/>
                </a:solidFill>
                <a:latin typeface="Calibri"/>
              </a:rPr>
              <a:t>y Requisitos</a:t>
            </a:r>
          </a:p>
          <a:p>
            <a:pPr>
              <a:spcBef>
                <a:spcPts val="0"/>
              </a:spcBef>
            </a:pP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890444"/>
            <a:ext cx="8581966" cy="4893647"/>
          </a:xfrm>
          <a:prstGeom prst="rect">
            <a:avLst/>
          </a:prstGeom>
        </p:spPr>
        <p:txBody>
          <a:bodyPr wrap="square">
            <a:spAutoFit/>
          </a:bodyPr>
          <a:lstStyle/>
          <a:p>
            <a:r>
              <a:rPr lang="es-CL" sz="2400" dirty="0" smtClean="0"/>
              <a:t>7</a:t>
            </a:r>
            <a:r>
              <a:rPr lang="es-CL" sz="2400" dirty="0"/>
              <a:t>. El concejo municipal no podrá aumentar el número de cargos ni modificar los grados que contenga la proposición y sólo podrá reducir o rechazar la proposición de planta. </a:t>
            </a:r>
          </a:p>
          <a:p>
            <a:r>
              <a:rPr lang="es-CL" sz="2400" dirty="0"/>
              <a:t>8. La municipalidad deberá remitir copia del reglamento y sus antecedentes a la SUBDERE, dentro de los sesenta días posteriores a su dictación. </a:t>
            </a:r>
          </a:p>
          <a:p>
            <a:pPr algn="just"/>
            <a:r>
              <a:rPr lang="es-CL" sz="2400" dirty="0"/>
              <a:t>9. Lo dispuesto en el inciso quinto del artículo 5° de la ley N° 15.231, en el artículo 7° de la ley N° 19.602 y en el artículo 16 de </a:t>
            </a:r>
            <a:r>
              <a:rPr lang="es-CL" sz="2400" dirty="0" smtClean="0"/>
              <a:t>la ley N° 18.695, respecto de la posición relativa de los </a:t>
            </a:r>
            <a:r>
              <a:rPr lang="es-CL" sz="2400" dirty="0"/>
              <a:t>cargos </a:t>
            </a:r>
            <a:r>
              <a:rPr lang="es-CL" sz="2400" dirty="0" smtClean="0"/>
              <a:t>de juez de policía local; administrador municipal; secretario municipal</a:t>
            </a:r>
            <a:r>
              <a:rPr lang="es-CL" sz="2400" dirty="0"/>
              <a:t>, </a:t>
            </a:r>
            <a:r>
              <a:rPr lang="es-CL" sz="2400" dirty="0" smtClean="0"/>
              <a:t>secretario </a:t>
            </a:r>
            <a:r>
              <a:rPr lang="es-CL" sz="2400" dirty="0"/>
              <a:t>c</a:t>
            </a:r>
            <a:r>
              <a:rPr lang="es-CL" sz="2400" dirty="0" smtClean="0"/>
              <a:t>omunal </a:t>
            </a:r>
            <a:r>
              <a:rPr lang="es-CL" sz="2400" dirty="0"/>
              <a:t>de </a:t>
            </a:r>
            <a:r>
              <a:rPr lang="es-CL" sz="2400" dirty="0" smtClean="0"/>
              <a:t>planificación</a:t>
            </a:r>
            <a:r>
              <a:rPr lang="es-CL" sz="2400" dirty="0"/>
              <a:t>, </a:t>
            </a:r>
            <a:r>
              <a:rPr lang="es-CL" sz="2400" dirty="0" smtClean="0"/>
              <a:t>y directores de desarrollo </a:t>
            </a:r>
            <a:r>
              <a:rPr lang="es-CL" sz="2400" dirty="0"/>
              <a:t>c</a:t>
            </a:r>
            <a:r>
              <a:rPr lang="es-CL" sz="2400" dirty="0" smtClean="0"/>
              <a:t>omunitario</a:t>
            </a:r>
            <a:r>
              <a:rPr lang="es-CL" sz="2400" dirty="0"/>
              <a:t>, </a:t>
            </a:r>
            <a:r>
              <a:rPr lang="es-CL" sz="2400" dirty="0" smtClean="0"/>
              <a:t>de administración </a:t>
            </a:r>
            <a:r>
              <a:rPr lang="es-CL" sz="2400" dirty="0"/>
              <a:t>y </a:t>
            </a:r>
            <a:r>
              <a:rPr lang="es-CL" sz="2400" dirty="0" smtClean="0"/>
              <a:t>finanzas </a:t>
            </a:r>
            <a:r>
              <a:rPr lang="es-CL" sz="2400" dirty="0"/>
              <a:t>y </a:t>
            </a:r>
            <a:r>
              <a:rPr lang="es-CL" sz="2400" dirty="0" smtClean="0"/>
              <a:t>de Control.</a:t>
            </a:r>
          </a:p>
          <a:p>
            <a:endParaRPr lang="es-CL" sz="2400" dirty="0"/>
          </a:p>
        </p:txBody>
      </p:sp>
    </p:spTree>
    <p:extLst>
      <p:ext uri="{BB962C8B-B14F-4D97-AF65-F5344CB8AC3E}">
        <p14:creationId xmlns:p14="http://schemas.microsoft.com/office/powerpoint/2010/main" val="96739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spcBef>
                <a:spcPts val="0"/>
              </a:spcBef>
            </a:pPr>
            <a:endParaRPr lang="es-CL" sz="2800" b="1" dirty="0">
              <a:solidFill>
                <a:prstClr val="black"/>
              </a:solidFill>
              <a:latin typeface="Calibri"/>
            </a:endParaRPr>
          </a:p>
          <a:p>
            <a:pPr>
              <a:spcBef>
                <a:spcPts val="0"/>
              </a:spcBef>
            </a:pPr>
            <a:r>
              <a:rPr lang="es-CL" sz="2800" b="1" dirty="0" smtClean="0">
                <a:solidFill>
                  <a:schemeClr val="tx1"/>
                </a:solidFill>
                <a:latin typeface="Calibri"/>
              </a:rPr>
              <a:t>Responsabilidad</a:t>
            </a:r>
            <a:endParaRPr lang="es-CL" sz="2800" b="1" dirty="0">
              <a:solidFill>
                <a:schemeClr val="tx1"/>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890444"/>
            <a:ext cx="8581966" cy="4893647"/>
          </a:xfrm>
          <a:prstGeom prst="rect">
            <a:avLst/>
          </a:prstGeom>
        </p:spPr>
        <p:txBody>
          <a:bodyPr wrap="square">
            <a:spAutoFit/>
          </a:bodyPr>
          <a:lstStyle/>
          <a:p>
            <a:pPr marL="342900" indent="-342900" algn="just">
              <a:buFont typeface="Wingdings" panose="05000000000000000000" pitchFamily="2" charset="2"/>
              <a:buChar char="§"/>
            </a:pPr>
            <a:r>
              <a:rPr lang="es-CL" sz="2400" dirty="0" smtClean="0"/>
              <a:t>En </a:t>
            </a:r>
            <a:r>
              <a:rPr lang="es-CL" sz="2400" dirty="0"/>
              <a:t>caso que la fijación de la nueva planta haya considerado una proyección de ingresos y gastos para la municipalidad determinada con negligencia inexcusable, se entenderá que se configurará causal de </a:t>
            </a:r>
            <a:r>
              <a:rPr lang="es-CL" sz="2400" b="1" dirty="0"/>
              <a:t>notable abandono de deberes</a:t>
            </a:r>
            <a:r>
              <a:rPr lang="es-CL" sz="2400" dirty="0"/>
              <a:t>, tanto de parte del alcalde como del o de los concejales que hayan participado de tal decisión. </a:t>
            </a:r>
            <a:endParaRPr lang="es-CL" sz="2400" dirty="0" smtClean="0"/>
          </a:p>
          <a:p>
            <a:pPr marL="342900" indent="-342900" algn="just">
              <a:buFont typeface="Arial" panose="020B0604020202020204" pitchFamily="34" charset="0"/>
              <a:buChar char="•"/>
            </a:pPr>
            <a:r>
              <a:rPr lang="es-CL" sz="2400" dirty="0" smtClean="0"/>
              <a:t>El </a:t>
            </a:r>
            <a:r>
              <a:rPr lang="es-CL" sz="2400" dirty="0"/>
              <a:t>o los concejales que hubieren votado por rechazar la propuesta de planta </a:t>
            </a:r>
            <a:r>
              <a:rPr lang="es-CL" sz="2400" b="1" dirty="0"/>
              <a:t>podrán recurrir al </a:t>
            </a:r>
            <a:r>
              <a:rPr lang="es-CL" sz="2400" b="1" dirty="0" smtClean="0"/>
              <a:t>TER </a:t>
            </a:r>
            <a:r>
              <a:rPr lang="es-CL" sz="2400" dirty="0"/>
              <a:t>para solicitar que declare el notable abandono de </a:t>
            </a:r>
            <a:r>
              <a:rPr lang="es-CL" sz="2400" dirty="0" smtClean="0"/>
              <a:t>deberes, en el </a:t>
            </a:r>
            <a:r>
              <a:rPr lang="es-CL" sz="2400" dirty="0"/>
              <a:t>plazo de </a:t>
            </a:r>
            <a:r>
              <a:rPr lang="es-CL" sz="2400" dirty="0" smtClean="0"/>
              <a:t>30 </a:t>
            </a:r>
            <a:r>
              <a:rPr lang="es-CL" sz="2400" dirty="0"/>
              <a:t>días hábiles </a:t>
            </a:r>
            <a:r>
              <a:rPr lang="es-CL" sz="2400" dirty="0" smtClean="0"/>
              <a:t>desde </a:t>
            </a:r>
            <a:r>
              <a:rPr lang="es-CL" sz="2400" dirty="0"/>
              <a:t>la aprobación de la planta </a:t>
            </a:r>
            <a:r>
              <a:rPr lang="es-CL" sz="2400" dirty="0" smtClean="0"/>
              <a:t>por el concejo. </a:t>
            </a:r>
          </a:p>
          <a:p>
            <a:pPr marL="342900" indent="-342900" algn="just">
              <a:buFont typeface="Arial" panose="020B0604020202020204" pitchFamily="34" charset="0"/>
              <a:buChar char="•"/>
            </a:pPr>
            <a:r>
              <a:rPr lang="es-CL" sz="2400" dirty="0" smtClean="0"/>
              <a:t> El </a:t>
            </a:r>
            <a:r>
              <a:rPr lang="es-CL" sz="2400" dirty="0"/>
              <a:t>alcalde deberá remitir a la </a:t>
            </a:r>
            <a:r>
              <a:rPr lang="es-CL" sz="2400" dirty="0" smtClean="0"/>
              <a:t>CGR </a:t>
            </a:r>
            <a:r>
              <a:rPr lang="es-CL" sz="2400" dirty="0"/>
              <a:t>el </a:t>
            </a:r>
            <a:r>
              <a:rPr lang="es-CL" sz="2400" dirty="0" smtClean="0"/>
              <a:t>reglamento, </a:t>
            </a:r>
            <a:r>
              <a:rPr lang="es-CL" sz="2400" dirty="0"/>
              <a:t>una vez transcurrido </a:t>
            </a:r>
            <a:r>
              <a:rPr lang="es-CL" sz="2400" dirty="0" smtClean="0"/>
              <a:t>dicho plazo, </a:t>
            </a:r>
            <a:r>
              <a:rPr lang="es-CL" sz="2400" dirty="0"/>
              <a:t>sin que se haya interpuesto la </a:t>
            </a:r>
            <a:r>
              <a:rPr lang="es-CL" sz="2400" dirty="0" smtClean="0"/>
              <a:t>citada acción </a:t>
            </a:r>
            <a:r>
              <a:rPr lang="es-CL" sz="2400" dirty="0"/>
              <a:t>o una vez que el </a:t>
            </a:r>
            <a:r>
              <a:rPr lang="es-CL" sz="2400" dirty="0" smtClean="0"/>
              <a:t>TER la haya rechazado. </a:t>
            </a:r>
            <a:endParaRPr lang="es-CL" sz="2400" dirty="0"/>
          </a:p>
        </p:txBody>
      </p:sp>
    </p:spTree>
    <p:extLst>
      <p:ext uri="{BB962C8B-B14F-4D97-AF65-F5344CB8AC3E}">
        <p14:creationId xmlns:p14="http://schemas.microsoft.com/office/powerpoint/2010/main" val="30271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374966"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schemeClr val="tx1"/>
                </a:solidFill>
                <a:latin typeface="Calibri"/>
              </a:rPr>
              <a:t>III. Criterios Generales </a:t>
            </a:r>
            <a:r>
              <a:rPr lang="es-CL" sz="2800" b="1" dirty="0">
                <a:solidFill>
                  <a:schemeClr val="tx1"/>
                </a:solidFill>
                <a:latin typeface="Calibri"/>
              </a:rPr>
              <a:t>en materia de Plantas</a:t>
            </a:r>
          </a:p>
          <a:p>
            <a:pPr>
              <a:spcBef>
                <a:spcPts val="0"/>
              </a:spcBef>
            </a:pP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901330"/>
            <a:ext cx="8581966" cy="5632311"/>
          </a:xfrm>
          <a:prstGeom prst="rect">
            <a:avLst/>
          </a:prstGeom>
        </p:spPr>
        <p:txBody>
          <a:bodyPr wrap="square">
            <a:spAutoFit/>
          </a:bodyPr>
          <a:lstStyle/>
          <a:p>
            <a:pPr algn="just"/>
            <a:r>
              <a:rPr lang="es-CL" sz="2400" dirty="0" smtClean="0"/>
              <a:t>Los criterios jurisprudenciales de la CGR se han referido a DFL que fijan plantas. </a:t>
            </a:r>
          </a:p>
          <a:p>
            <a:pPr algn="just"/>
            <a:endParaRPr lang="es-CL" sz="2400" dirty="0"/>
          </a:p>
          <a:p>
            <a:pPr algn="just"/>
            <a:r>
              <a:rPr lang="es-CL" sz="2400" dirty="0" smtClean="0"/>
              <a:t>1.- La carrera funcionaria importa el respeto al principio de jerarquía por lo que no resulta procedente fijar requisitos para un cargo que sean más exigentes que los de otros cargos de inferior grado o estamento (Dictámenes Nos 18.991; 31.692 y 31.392, de 2011.</a:t>
            </a:r>
          </a:p>
          <a:p>
            <a:pPr algn="just"/>
            <a:endParaRPr lang="es-CL" sz="2400" dirty="0" smtClean="0"/>
          </a:p>
          <a:p>
            <a:pPr algn="just"/>
            <a:r>
              <a:rPr lang="es-CL" sz="2400" dirty="0" smtClean="0"/>
              <a:t>2.- El DFL no puede hacer cesar un funcionario si la ley delegatoria lo impide, y se entiende que lo impide si ésta establece que el proceso de traspaso o encasillamiento no puede importar el término de los servicios (Dictamen 31.692, de 2011). Ello ocurre con lo dispuesto en el nuevo art. 49 ter, letra d). Aparatados i y ii de la ley 18.695.</a:t>
            </a:r>
            <a:endParaRPr lang="es-CL" sz="2400" dirty="0"/>
          </a:p>
        </p:txBody>
      </p:sp>
    </p:spTree>
    <p:extLst>
      <p:ext uri="{BB962C8B-B14F-4D97-AF65-F5344CB8AC3E}">
        <p14:creationId xmlns:p14="http://schemas.microsoft.com/office/powerpoint/2010/main" val="365314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schemeClr val="tx1"/>
                </a:solidFill>
                <a:latin typeface="Calibri"/>
              </a:rPr>
              <a:t>III. Criterios Generales </a:t>
            </a:r>
            <a:r>
              <a:rPr lang="es-CL" sz="2800" b="1" dirty="0">
                <a:solidFill>
                  <a:schemeClr val="tx1"/>
                </a:solidFill>
                <a:latin typeface="Calibri"/>
              </a:rPr>
              <a:t>en materia de Plantas</a:t>
            </a:r>
          </a:p>
          <a:p>
            <a:pPr>
              <a:spcBef>
                <a:spcPts val="0"/>
              </a:spcBef>
            </a:pP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953920" y="3123185"/>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87880" y="1587130"/>
            <a:ext cx="8581966" cy="3046988"/>
          </a:xfrm>
          <a:prstGeom prst="rect">
            <a:avLst/>
          </a:prstGeom>
        </p:spPr>
        <p:txBody>
          <a:bodyPr wrap="square">
            <a:spAutoFit/>
          </a:bodyPr>
          <a:lstStyle/>
          <a:p>
            <a:pPr algn="just"/>
            <a:endParaRPr lang="es-CL" sz="2400" dirty="0"/>
          </a:p>
          <a:p>
            <a:pPr algn="just"/>
            <a:r>
              <a:rPr lang="es-CL" sz="2400" dirty="0" smtClean="0"/>
              <a:t>3.- El reglamento no puede contener términos o expresiones ambiguos y poco claros que dificulten su inteligencia (Dictamen N° 18.991, de 2011).</a:t>
            </a:r>
          </a:p>
          <a:p>
            <a:pPr algn="just"/>
            <a:endParaRPr lang="es-CL" sz="2400" dirty="0" smtClean="0"/>
          </a:p>
          <a:p>
            <a:pPr algn="just"/>
            <a:endParaRPr lang="es-CL" sz="2400" dirty="0"/>
          </a:p>
          <a:p>
            <a:pPr algn="just"/>
            <a:r>
              <a:rPr lang="es-CL" sz="2400" dirty="0" smtClean="0"/>
              <a:t>4.- Necesidad de precisión en los requisitos académicos (evitar expresiones “a fin”).</a:t>
            </a:r>
            <a:endParaRPr lang="es-CL" sz="2400" dirty="0"/>
          </a:p>
        </p:txBody>
      </p:sp>
    </p:spTree>
    <p:extLst>
      <p:ext uri="{BB962C8B-B14F-4D97-AF65-F5344CB8AC3E}">
        <p14:creationId xmlns:p14="http://schemas.microsoft.com/office/powerpoint/2010/main" val="17504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1702221" y="2884781"/>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3600" b="1" dirty="0" smtClean="0">
              <a:solidFill>
                <a:schemeClr val="tx1"/>
              </a:solidFill>
              <a:latin typeface="Calibri"/>
              <a:cs typeface="Calibri"/>
            </a:endParaRPr>
          </a:p>
          <a:p>
            <a:pPr>
              <a:lnSpc>
                <a:spcPct val="80000"/>
              </a:lnSpc>
            </a:pPr>
            <a:endParaRPr lang="es-ES" sz="3600" b="1" dirty="0" smtClean="0">
              <a:solidFill>
                <a:schemeClr val="tx1"/>
              </a:solidFill>
              <a:latin typeface="Calibri"/>
              <a:cs typeface="Calibri"/>
            </a:endParaRPr>
          </a:p>
        </p:txBody>
      </p:sp>
      <p:sp>
        <p:nvSpPr>
          <p:cNvPr id="2" name="Rectángulo 1"/>
          <p:cNvSpPr/>
          <p:nvPr/>
        </p:nvSpPr>
        <p:spPr>
          <a:xfrm>
            <a:off x="1001484" y="791113"/>
            <a:ext cx="7184571" cy="5693866"/>
          </a:xfrm>
          <a:prstGeom prst="rect">
            <a:avLst/>
          </a:prstGeom>
        </p:spPr>
        <p:txBody>
          <a:bodyPr wrap="square">
            <a:spAutoFit/>
          </a:bodyPr>
          <a:lstStyle/>
          <a:p>
            <a:r>
              <a:rPr lang="es-CL" sz="2800" b="1" dirty="0" smtClean="0"/>
              <a:t>Contenido de la Presentación</a:t>
            </a:r>
          </a:p>
          <a:p>
            <a:endParaRPr lang="es-CL" sz="2800" b="1" dirty="0" smtClean="0"/>
          </a:p>
          <a:p>
            <a:pPr marL="457200" indent="-457200">
              <a:buFont typeface="Wingdings" panose="05000000000000000000" pitchFamily="2" charset="2"/>
              <a:buChar char="§"/>
            </a:pPr>
            <a:r>
              <a:rPr lang="es-CL" sz="2800" dirty="0" smtClean="0"/>
              <a:t>Beneficios Funcionarios.</a:t>
            </a:r>
          </a:p>
          <a:p>
            <a:pPr marL="457200" indent="-457200">
              <a:buFont typeface="Wingdings" panose="05000000000000000000" pitchFamily="2" charset="2"/>
              <a:buChar char="§"/>
            </a:pPr>
            <a:endParaRPr lang="es-CL" sz="2800" dirty="0"/>
          </a:p>
          <a:p>
            <a:pPr marL="457200" indent="-457200">
              <a:buFont typeface="Wingdings" panose="05000000000000000000" pitchFamily="2" charset="2"/>
              <a:buChar char="§"/>
            </a:pPr>
            <a:r>
              <a:rPr lang="es-CL" sz="2800" dirty="0" smtClean="0"/>
              <a:t>Modificación de Plantas Municipales.</a:t>
            </a:r>
          </a:p>
          <a:p>
            <a:pPr marL="457200" indent="-457200">
              <a:buFont typeface="Wingdings" panose="05000000000000000000" pitchFamily="2" charset="2"/>
              <a:buChar char="§"/>
            </a:pPr>
            <a:endParaRPr lang="es-CL" sz="2800" dirty="0" smtClean="0"/>
          </a:p>
          <a:p>
            <a:pPr marL="457200" indent="-457200" algn="just">
              <a:buFont typeface="Wingdings" panose="05000000000000000000" pitchFamily="2" charset="2"/>
              <a:buChar char="§"/>
            </a:pPr>
            <a:r>
              <a:rPr lang="es-CL" sz="2800" dirty="0" smtClean="0"/>
              <a:t>Criterios generales en </a:t>
            </a:r>
            <a:r>
              <a:rPr lang="es-CL" sz="2800" dirty="0"/>
              <a:t>m</a:t>
            </a:r>
            <a:r>
              <a:rPr lang="es-CL" sz="2800" dirty="0" smtClean="0"/>
              <a:t>ateria de revisión de plantas de personal.</a:t>
            </a:r>
          </a:p>
          <a:p>
            <a:pPr marL="457200" indent="-457200">
              <a:buFont typeface="Wingdings" panose="05000000000000000000" pitchFamily="2" charset="2"/>
              <a:buChar char="§"/>
            </a:pPr>
            <a:endParaRPr lang="es-CL" sz="2800" dirty="0"/>
          </a:p>
          <a:p>
            <a:pPr marL="457200" indent="-457200" algn="just">
              <a:buFont typeface="Wingdings" panose="05000000000000000000" pitchFamily="2" charset="2"/>
              <a:buChar char="§"/>
            </a:pPr>
            <a:r>
              <a:rPr lang="es-CL" sz="2800" dirty="0" smtClean="0"/>
              <a:t>Presentación de medidas de vinculación CGR.</a:t>
            </a:r>
          </a:p>
          <a:p>
            <a:endParaRPr lang="es-CL" sz="2800" dirty="0"/>
          </a:p>
          <a:p>
            <a:endParaRPr lang="es-CL" sz="2800" dirty="0"/>
          </a:p>
        </p:txBody>
      </p:sp>
    </p:spTree>
    <p:extLst>
      <p:ext uri="{BB962C8B-B14F-4D97-AF65-F5344CB8AC3E}">
        <p14:creationId xmlns:p14="http://schemas.microsoft.com/office/powerpoint/2010/main" val="275074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21326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schemeClr val="tx1"/>
                </a:solidFill>
                <a:latin typeface="Calibri"/>
              </a:rPr>
              <a:t>III. Criterios Generales </a:t>
            </a:r>
            <a:r>
              <a:rPr lang="es-CL" sz="2800" b="1" dirty="0">
                <a:solidFill>
                  <a:schemeClr val="tx1"/>
                </a:solidFill>
                <a:latin typeface="Calibri"/>
              </a:rPr>
              <a:t>en materia de Plantas</a:t>
            </a:r>
          </a:p>
          <a:p>
            <a:pPr>
              <a:spcBef>
                <a:spcPts val="0"/>
              </a:spcBef>
            </a:pP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901330"/>
            <a:ext cx="8581966" cy="5262979"/>
          </a:xfrm>
          <a:prstGeom prst="rect">
            <a:avLst/>
          </a:prstGeom>
        </p:spPr>
        <p:txBody>
          <a:bodyPr wrap="square">
            <a:spAutoFit/>
          </a:bodyPr>
          <a:lstStyle/>
          <a:p>
            <a:r>
              <a:rPr lang="es-CL" sz="2400" dirty="0" smtClean="0"/>
              <a:t>Criterios NO contenidos en dictámenes</a:t>
            </a:r>
            <a:endParaRPr lang="es-CL" sz="2400" dirty="0"/>
          </a:p>
          <a:p>
            <a:endParaRPr lang="es-CL" sz="2400" dirty="0"/>
          </a:p>
          <a:p>
            <a:pPr algn="just"/>
            <a:r>
              <a:rPr lang="es-CL" sz="2400" dirty="0" smtClean="0"/>
              <a:t>1.- Si bien se pueden determinar diversos grados para una clase de cargos, debe respetarse el principio de que debe asignarse idéntico grado por idéntica función:  pueden existir Directores o Jefes de Departamento con diversos grados si las Direcciones o los departamentos son de distintos niveles, pero ¿se justifican secretarios abogados de juzgados con diversos grados?.</a:t>
            </a:r>
          </a:p>
          <a:p>
            <a:pPr algn="just"/>
            <a:endParaRPr lang="es-CL" sz="2400" dirty="0"/>
          </a:p>
          <a:p>
            <a:pPr algn="just"/>
            <a:r>
              <a:rPr lang="es-CL" sz="2400" dirty="0" smtClean="0"/>
              <a:t>2.- No se debe discriminar entre títulos profesionales de universidades y títulos profesionales de institutos profesionales.</a:t>
            </a:r>
          </a:p>
          <a:p>
            <a:pPr algn="just"/>
            <a:endParaRPr lang="es-CL" sz="2400" dirty="0"/>
          </a:p>
          <a:p>
            <a:pPr algn="just"/>
            <a:r>
              <a:rPr lang="es-CL" sz="2400" dirty="0" smtClean="0"/>
              <a:t>3.- Es preferible ser específicos a la hora de exigir experiencia: laboral o profesional.</a:t>
            </a:r>
            <a:endParaRPr lang="es-CL" sz="2400" dirty="0"/>
          </a:p>
        </p:txBody>
      </p:sp>
    </p:spTree>
    <p:extLst>
      <p:ext uri="{BB962C8B-B14F-4D97-AF65-F5344CB8AC3E}">
        <p14:creationId xmlns:p14="http://schemas.microsoft.com/office/powerpoint/2010/main" val="3105323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schemeClr val="tx1"/>
                </a:solidFill>
                <a:latin typeface="Calibri"/>
              </a:rPr>
              <a:t>IV. Presentación medidas de vinculación CGR</a:t>
            </a: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901330"/>
            <a:ext cx="8581966" cy="461665"/>
          </a:xfrm>
          <a:prstGeom prst="rect">
            <a:avLst/>
          </a:prstGeom>
        </p:spPr>
        <p:txBody>
          <a:bodyPr wrap="square">
            <a:spAutoFit/>
          </a:bodyPr>
          <a:lstStyle/>
          <a:p>
            <a:r>
              <a:rPr lang="es-CL" sz="2400" dirty="0" smtClean="0"/>
              <a:t>Foro  Municipal</a:t>
            </a:r>
            <a:endParaRPr lang="es-CL" sz="2400" dirty="0"/>
          </a:p>
        </p:txBody>
      </p:sp>
      <p:pic>
        <p:nvPicPr>
          <p:cNvPr id="6" name="Imagen 5"/>
          <p:cNvPicPr>
            <a:picLocks noChangeAspect="1"/>
          </p:cNvPicPr>
          <p:nvPr/>
        </p:nvPicPr>
        <p:blipFill>
          <a:blip r:embed="rId3"/>
          <a:stretch>
            <a:fillRect/>
          </a:stretch>
        </p:blipFill>
        <p:spPr>
          <a:xfrm>
            <a:off x="698863" y="1600120"/>
            <a:ext cx="7656137" cy="4325502"/>
          </a:xfrm>
          <a:prstGeom prst="rect">
            <a:avLst/>
          </a:prstGeom>
        </p:spPr>
      </p:pic>
      <p:sp>
        <p:nvSpPr>
          <p:cNvPr id="12" name="Forma libre 11"/>
          <p:cNvSpPr/>
          <p:nvPr/>
        </p:nvSpPr>
        <p:spPr>
          <a:xfrm>
            <a:off x="4416396" y="3891354"/>
            <a:ext cx="1115061" cy="639575"/>
          </a:xfrm>
          <a:custGeom>
            <a:avLst/>
            <a:gdLst>
              <a:gd name="connsiteX0" fmla="*/ 111537 w 1115061"/>
              <a:gd name="connsiteY0" fmla="*/ 30651 h 639575"/>
              <a:gd name="connsiteX1" fmla="*/ 1368 w 1115061"/>
              <a:gd name="connsiteY1" fmla="*/ 339123 h 639575"/>
              <a:gd name="connsiteX2" fmla="*/ 155604 w 1115061"/>
              <a:gd name="connsiteY2" fmla="*/ 614545 h 639575"/>
              <a:gd name="connsiteX3" fmla="*/ 574245 w 1115061"/>
              <a:gd name="connsiteY3" fmla="*/ 625562 h 639575"/>
              <a:gd name="connsiteX4" fmla="*/ 981869 w 1115061"/>
              <a:gd name="connsiteY4" fmla="*/ 603528 h 639575"/>
              <a:gd name="connsiteX5" fmla="*/ 1114071 w 1115061"/>
              <a:gd name="connsiteY5" fmla="*/ 306073 h 639575"/>
              <a:gd name="connsiteX6" fmla="*/ 1036953 w 1115061"/>
              <a:gd name="connsiteY6" fmla="*/ 129803 h 639575"/>
              <a:gd name="connsiteX7" fmla="*/ 937802 w 1115061"/>
              <a:gd name="connsiteY7" fmla="*/ 19634 h 639575"/>
              <a:gd name="connsiteX8" fmla="*/ 585262 w 1115061"/>
              <a:gd name="connsiteY8" fmla="*/ 8617 h 639575"/>
              <a:gd name="connsiteX9" fmla="*/ 111537 w 1115061"/>
              <a:gd name="connsiteY9" fmla="*/ 30651 h 63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061" h="639575">
                <a:moveTo>
                  <a:pt x="111537" y="30651"/>
                </a:moveTo>
                <a:cubicBezTo>
                  <a:pt x="14221" y="85735"/>
                  <a:pt x="-5977" y="241807"/>
                  <a:pt x="1368" y="339123"/>
                </a:cubicBezTo>
                <a:cubicBezTo>
                  <a:pt x="8712" y="436439"/>
                  <a:pt x="60124" y="566805"/>
                  <a:pt x="155604" y="614545"/>
                </a:cubicBezTo>
                <a:cubicBezTo>
                  <a:pt x="251084" y="662285"/>
                  <a:pt x="436534" y="627398"/>
                  <a:pt x="574245" y="625562"/>
                </a:cubicBezTo>
                <a:cubicBezTo>
                  <a:pt x="711956" y="623726"/>
                  <a:pt x="891898" y="656776"/>
                  <a:pt x="981869" y="603528"/>
                </a:cubicBezTo>
                <a:cubicBezTo>
                  <a:pt x="1071840" y="550280"/>
                  <a:pt x="1104890" y="385027"/>
                  <a:pt x="1114071" y="306073"/>
                </a:cubicBezTo>
                <a:cubicBezTo>
                  <a:pt x="1123252" y="227119"/>
                  <a:pt x="1066331" y="177543"/>
                  <a:pt x="1036953" y="129803"/>
                </a:cubicBezTo>
                <a:cubicBezTo>
                  <a:pt x="1007575" y="82063"/>
                  <a:pt x="1013084" y="39832"/>
                  <a:pt x="937802" y="19634"/>
                </a:cubicBezTo>
                <a:cubicBezTo>
                  <a:pt x="862520" y="-564"/>
                  <a:pt x="721137" y="4945"/>
                  <a:pt x="585262" y="8617"/>
                </a:cubicBezTo>
                <a:cubicBezTo>
                  <a:pt x="449387" y="12289"/>
                  <a:pt x="208853" y="-24433"/>
                  <a:pt x="111537" y="30651"/>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67253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87880" y="0"/>
            <a:ext cx="7802715" cy="5143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endParaRPr lang="es-CL" sz="2800" b="1" dirty="0" smtClean="0">
              <a:solidFill>
                <a:prstClr val="black"/>
              </a:solidFill>
              <a:latin typeface="Calibri"/>
            </a:endParaRPr>
          </a:p>
          <a:p>
            <a:pPr lvl="0">
              <a:spcBef>
                <a:spcPts val="0"/>
              </a:spcBef>
            </a:pPr>
            <a:endParaRPr lang="es-CL" sz="2800" b="1" dirty="0">
              <a:solidFill>
                <a:prstClr val="black"/>
              </a:solidFill>
              <a:latin typeface="Calibri"/>
            </a:endParaRPr>
          </a:p>
          <a:p>
            <a:pPr lvl="0">
              <a:spcBef>
                <a:spcPts val="0"/>
              </a:spcBef>
            </a:pPr>
            <a:r>
              <a:rPr lang="es-CL" sz="2800" b="1" dirty="0" smtClean="0">
                <a:solidFill>
                  <a:schemeClr val="tx1"/>
                </a:solidFill>
                <a:latin typeface="Calibri"/>
              </a:rPr>
              <a:t>IV. Presentación medidas de vinculación CGR</a:t>
            </a:r>
            <a:endParaRPr lang="es-CL" sz="2800" b="1"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901330"/>
            <a:ext cx="8581966" cy="461665"/>
          </a:xfrm>
          <a:prstGeom prst="rect">
            <a:avLst/>
          </a:prstGeom>
        </p:spPr>
        <p:txBody>
          <a:bodyPr wrap="square">
            <a:spAutoFit/>
          </a:bodyPr>
          <a:lstStyle/>
          <a:p>
            <a:r>
              <a:rPr lang="es-CL" sz="2400" dirty="0" smtClean="0"/>
              <a:t>Foro  Municipal</a:t>
            </a:r>
            <a:endParaRPr lang="es-CL" sz="2400" dirty="0"/>
          </a:p>
        </p:txBody>
      </p:sp>
      <p:pic>
        <p:nvPicPr>
          <p:cNvPr id="4" name="Imagen 3"/>
          <p:cNvPicPr>
            <a:picLocks noChangeAspect="1"/>
          </p:cNvPicPr>
          <p:nvPr/>
        </p:nvPicPr>
        <p:blipFill>
          <a:blip r:embed="rId3"/>
          <a:stretch>
            <a:fillRect/>
          </a:stretch>
        </p:blipFill>
        <p:spPr>
          <a:xfrm>
            <a:off x="717477" y="1604530"/>
            <a:ext cx="7527354" cy="4503682"/>
          </a:xfrm>
          <a:prstGeom prst="rect">
            <a:avLst/>
          </a:prstGeom>
        </p:spPr>
      </p:pic>
    </p:spTree>
    <p:extLst>
      <p:ext uri="{BB962C8B-B14F-4D97-AF65-F5344CB8AC3E}">
        <p14:creationId xmlns:p14="http://schemas.microsoft.com/office/powerpoint/2010/main" val="3172108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7" name="Title 1"/>
          <p:cNvSpPr txBox="1">
            <a:spLocks/>
          </p:cNvSpPr>
          <p:nvPr/>
        </p:nvSpPr>
        <p:spPr>
          <a:xfrm>
            <a:off x="-705517" y="3500949"/>
            <a:ext cx="5583661" cy="69922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t>Dictámenes</a:t>
            </a:r>
            <a:r>
              <a:rPr lang="en-US" sz="3200" dirty="0" smtClean="0"/>
              <a:t/>
            </a:r>
            <a:br>
              <a:rPr lang="en-US" sz="3200" dirty="0" smtClean="0"/>
            </a:br>
            <a:r>
              <a:rPr lang="en-US" sz="3200" dirty="0" smtClean="0"/>
              <a:t>¿</a:t>
            </a:r>
            <a:r>
              <a:rPr lang="en-US" sz="3200" dirty="0" err="1" smtClean="0"/>
              <a:t>Podemos</a:t>
            </a:r>
            <a:r>
              <a:rPr lang="en-US" sz="3200" dirty="0" smtClean="0"/>
              <a:t> </a:t>
            </a:r>
            <a:r>
              <a:rPr lang="en-US" sz="3200" dirty="0" err="1" smtClean="0"/>
              <a:t>hacer</a:t>
            </a:r>
            <a:r>
              <a:rPr lang="en-US" sz="3200" dirty="0" smtClean="0"/>
              <a:t/>
            </a:r>
            <a:br>
              <a:rPr lang="en-US" sz="3200" dirty="0" smtClean="0"/>
            </a:br>
            <a:r>
              <a:rPr lang="en-US" sz="3200" dirty="0" smtClean="0"/>
              <a:t> </a:t>
            </a:r>
            <a:r>
              <a:rPr lang="en-US" sz="3200" dirty="0" err="1" smtClean="0"/>
              <a:t>algo</a:t>
            </a:r>
            <a:r>
              <a:rPr lang="en-US" sz="3200" dirty="0" smtClean="0"/>
              <a:t> </a:t>
            </a:r>
            <a:r>
              <a:rPr lang="en-US" sz="3200" dirty="0" err="1" smtClean="0"/>
              <a:t>más</a:t>
            </a:r>
            <a:r>
              <a:rPr lang="en-US" sz="3200" dirty="0" smtClean="0"/>
              <a:t>?</a:t>
            </a:r>
            <a:br>
              <a:rPr lang="en-US" sz="3200" dirty="0" smtClean="0"/>
            </a:br>
            <a:endParaRPr lang="en-US" sz="3200" dirty="0"/>
          </a:p>
        </p:txBody>
      </p:sp>
      <p:cxnSp>
        <p:nvCxnSpPr>
          <p:cNvPr id="10" name="Straight Arrow Connector 8"/>
          <p:cNvCxnSpPr/>
          <p:nvPr/>
        </p:nvCxnSpPr>
        <p:spPr>
          <a:xfrm flipV="1">
            <a:off x="3846749" y="1905842"/>
            <a:ext cx="1031395" cy="1547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9"/>
          <p:cNvCxnSpPr/>
          <p:nvPr/>
        </p:nvCxnSpPr>
        <p:spPr>
          <a:xfrm>
            <a:off x="3865805" y="3698890"/>
            <a:ext cx="725675" cy="1681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996421" y="45313"/>
            <a:ext cx="4133847" cy="7158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BOLETÍN JURÍDICO</a:t>
            </a:r>
            <a:endParaRPr lang="en-US" sz="2800" b="1" dirty="0"/>
          </a:p>
        </p:txBody>
      </p:sp>
      <p:pic>
        <p:nvPicPr>
          <p:cNvPr id="14" name="Imagen 13"/>
          <p:cNvPicPr>
            <a:picLocks noChangeAspect="1"/>
          </p:cNvPicPr>
          <p:nvPr/>
        </p:nvPicPr>
        <p:blipFill>
          <a:blip r:embed="rId3"/>
          <a:stretch>
            <a:fillRect/>
          </a:stretch>
        </p:blipFill>
        <p:spPr>
          <a:xfrm>
            <a:off x="5568534" y="75301"/>
            <a:ext cx="2910011" cy="3727772"/>
          </a:xfrm>
          <a:prstGeom prst="rect">
            <a:avLst/>
          </a:prstGeom>
        </p:spPr>
      </p:pic>
      <p:pic>
        <p:nvPicPr>
          <p:cNvPr id="15" name="Imagen 14"/>
          <p:cNvPicPr>
            <a:picLocks noChangeAspect="1"/>
          </p:cNvPicPr>
          <p:nvPr/>
        </p:nvPicPr>
        <p:blipFill>
          <a:blip r:embed="rId4"/>
          <a:stretch>
            <a:fillRect/>
          </a:stretch>
        </p:blipFill>
        <p:spPr>
          <a:xfrm>
            <a:off x="4771339" y="4539778"/>
            <a:ext cx="4229589" cy="1941402"/>
          </a:xfrm>
          <a:prstGeom prst="rect">
            <a:avLst/>
          </a:prstGeom>
        </p:spPr>
      </p:pic>
    </p:spTree>
    <p:extLst>
      <p:ext uri="{BB962C8B-B14F-4D97-AF65-F5344CB8AC3E}">
        <p14:creationId xmlns:p14="http://schemas.microsoft.com/office/powerpoint/2010/main" val="3205192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L" dirty="0" smtClean="0">
                <a:solidFill>
                  <a:schemeClr val="tx1"/>
                </a:solidFill>
              </a:rPr>
              <a:t>Publicación electrónica que se remitirá por mail mensualmente a todos los servicios públicos, como también a los funcionarios públicos y ciudadanos que deseen adscribirse a él, mediante el portal de institucional.</a:t>
            </a:r>
            <a:endParaRPr lang="es-ES_tradnl" dirty="0" smtClean="0">
              <a:solidFill>
                <a:schemeClr val="tx1"/>
              </a:solidFill>
            </a:endParaRPr>
          </a:p>
          <a:p>
            <a:endParaRPr lang="en-US" dirty="0"/>
          </a:p>
        </p:txBody>
      </p:sp>
      <p:sp>
        <p:nvSpPr>
          <p:cNvPr id="8" name="Title 1"/>
          <p:cNvSpPr txBox="1">
            <a:spLocks/>
          </p:cNvSpPr>
          <p:nvPr/>
        </p:nvSpPr>
        <p:spPr>
          <a:xfrm>
            <a:off x="759467" y="-35397"/>
            <a:ext cx="4031673" cy="8773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BOLETÍN JURÍDICO</a:t>
            </a:r>
            <a:endParaRPr lang="en-US" sz="2800" b="1" dirty="0"/>
          </a:p>
        </p:txBody>
      </p:sp>
      <p:pic>
        <p:nvPicPr>
          <p:cNvPr id="2" name="Imagen 1"/>
          <p:cNvPicPr>
            <a:picLocks noChangeAspect="1"/>
          </p:cNvPicPr>
          <p:nvPr/>
        </p:nvPicPr>
        <p:blipFill rotWithShape="1">
          <a:blip r:embed="rId3"/>
          <a:srcRect l="7003" t="1349" r="13391" b="-1"/>
          <a:stretch/>
        </p:blipFill>
        <p:spPr>
          <a:xfrm>
            <a:off x="5273083" y="4373421"/>
            <a:ext cx="1683327" cy="2133003"/>
          </a:xfrm>
          <a:prstGeom prst="rect">
            <a:avLst/>
          </a:prstGeom>
        </p:spPr>
      </p:pic>
      <p:pic>
        <p:nvPicPr>
          <p:cNvPr id="3" name="Imagen 2"/>
          <p:cNvPicPr>
            <a:picLocks noChangeAspect="1"/>
          </p:cNvPicPr>
          <p:nvPr/>
        </p:nvPicPr>
        <p:blipFill>
          <a:blip r:embed="rId4"/>
          <a:stretch>
            <a:fillRect/>
          </a:stretch>
        </p:blipFill>
        <p:spPr>
          <a:xfrm>
            <a:off x="1839189" y="4285458"/>
            <a:ext cx="2590622" cy="1840705"/>
          </a:xfrm>
          <a:prstGeom prst="rect">
            <a:avLst/>
          </a:prstGeom>
        </p:spPr>
      </p:pic>
    </p:spTree>
    <p:extLst>
      <p:ext uri="{BB962C8B-B14F-4D97-AF65-F5344CB8AC3E}">
        <p14:creationId xmlns:p14="http://schemas.microsoft.com/office/powerpoint/2010/main" val="2726760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8" name="Marcador de texto 7"/>
          <p:cNvSpPr>
            <a:spLocks noGrp="1"/>
          </p:cNvSpPr>
          <p:nvPr>
            <p:ph type="body" idx="4294967295"/>
          </p:nvPr>
        </p:nvSpPr>
        <p:spPr>
          <a:xfrm>
            <a:off x="315923" y="1520329"/>
            <a:ext cx="8156047" cy="4461830"/>
          </a:xfrm>
        </p:spPr>
        <p:txBody>
          <a:bodyPr>
            <a:noAutofit/>
          </a:bodyPr>
          <a:lstStyle/>
          <a:p>
            <a:pPr algn="just"/>
            <a:r>
              <a:rPr lang="es-CL" sz="3200" dirty="0" smtClean="0"/>
              <a:t>Tiene </a:t>
            </a:r>
            <a:r>
              <a:rPr lang="es-CL" sz="3200" dirty="0"/>
              <a:t>por finalidad facilitar el acceso a la jurisprudencia, </a:t>
            </a:r>
            <a:r>
              <a:rPr lang="es-CL" sz="3200" dirty="0" smtClean="0"/>
              <a:t>informar los dictámenes reconsiderados, como </a:t>
            </a:r>
            <a:r>
              <a:rPr lang="es-CL" sz="3200" dirty="0"/>
              <a:t>también transparentar la tramitación de los reglamentos más </a:t>
            </a:r>
            <a:r>
              <a:rPr lang="es-CL" sz="3200" dirty="0" smtClean="0"/>
              <a:t>importantes e informar noticias de interés.</a:t>
            </a:r>
            <a:endParaRPr lang="es-CL" sz="3200" dirty="0"/>
          </a:p>
        </p:txBody>
      </p:sp>
      <p:pic>
        <p:nvPicPr>
          <p:cNvPr id="2" name="Imagen 1"/>
          <p:cNvPicPr>
            <a:picLocks noChangeAspect="1"/>
          </p:cNvPicPr>
          <p:nvPr/>
        </p:nvPicPr>
        <p:blipFill>
          <a:blip r:embed="rId3"/>
          <a:stretch>
            <a:fillRect/>
          </a:stretch>
        </p:blipFill>
        <p:spPr>
          <a:xfrm>
            <a:off x="2421082" y="4096331"/>
            <a:ext cx="3501737" cy="2394571"/>
          </a:xfrm>
          <a:prstGeom prst="rect">
            <a:avLst/>
          </a:prstGeom>
        </p:spPr>
      </p:pic>
    </p:spTree>
    <p:extLst>
      <p:ext uri="{BB962C8B-B14F-4D97-AF65-F5344CB8AC3E}">
        <p14:creationId xmlns:p14="http://schemas.microsoft.com/office/powerpoint/2010/main" val="288009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pic>
        <p:nvPicPr>
          <p:cNvPr id="5" name="Imagen 4"/>
          <p:cNvPicPr>
            <a:picLocks noChangeAspect="1"/>
          </p:cNvPicPr>
          <p:nvPr/>
        </p:nvPicPr>
        <p:blipFill>
          <a:blip r:embed="rId3"/>
          <a:stretch>
            <a:fillRect/>
          </a:stretch>
        </p:blipFill>
        <p:spPr>
          <a:xfrm>
            <a:off x="315923" y="71023"/>
            <a:ext cx="369152" cy="664473"/>
          </a:xfrm>
          <a:prstGeom prst="rect">
            <a:avLst/>
          </a:prstGeom>
        </p:spPr>
      </p:pic>
      <p:pic>
        <p:nvPicPr>
          <p:cNvPr id="6" name="Imagen 5"/>
          <p:cNvPicPr>
            <a:picLocks noChangeAspect="1"/>
          </p:cNvPicPr>
          <p:nvPr/>
        </p:nvPicPr>
        <p:blipFill>
          <a:blip r:embed="rId4"/>
          <a:stretch>
            <a:fillRect/>
          </a:stretch>
        </p:blipFill>
        <p:spPr>
          <a:xfrm>
            <a:off x="759467" y="71023"/>
            <a:ext cx="369151" cy="664473"/>
          </a:xfrm>
          <a:prstGeom prst="rect">
            <a:avLst/>
          </a:prstGeom>
        </p:spPr>
      </p:pic>
      <p:pic>
        <p:nvPicPr>
          <p:cNvPr id="7" name="Imagen 6"/>
          <p:cNvPicPr>
            <a:picLocks noChangeAspect="1"/>
          </p:cNvPicPr>
          <p:nvPr/>
        </p:nvPicPr>
        <p:blipFill rotWithShape="1">
          <a:blip r:embed="rId5"/>
          <a:srcRect l="-41397" t="-37513" r="-52233" b="-67363"/>
          <a:stretch/>
        </p:blipFill>
        <p:spPr>
          <a:xfrm>
            <a:off x="-3130627" y="-714034"/>
            <a:ext cx="15240000" cy="8572500"/>
          </a:xfrm>
          <a:prstGeom prst="rect">
            <a:avLst/>
          </a:prstGeom>
        </p:spPr>
      </p:pic>
      <p:pic>
        <p:nvPicPr>
          <p:cNvPr id="8" name="Imagen 7"/>
          <p:cNvPicPr>
            <a:picLocks noChangeAspect="1"/>
          </p:cNvPicPr>
          <p:nvPr/>
        </p:nvPicPr>
        <p:blipFill rotWithShape="1">
          <a:blip r:embed="rId6"/>
          <a:srcRect l="3311" t="29622" r="34224" b="8164"/>
          <a:stretch/>
        </p:blipFill>
        <p:spPr>
          <a:xfrm>
            <a:off x="3466214" y="3211033"/>
            <a:ext cx="5677786" cy="3296430"/>
          </a:xfrm>
          <a:prstGeom prst="rect">
            <a:avLst/>
          </a:prstGeom>
        </p:spPr>
      </p:pic>
    </p:spTree>
    <p:extLst>
      <p:ext uri="{BB962C8B-B14F-4D97-AF65-F5344CB8AC3E}">
        <p14:creationId xmlns:p14="http://schemas.microsoft.com/office/powerpoint/2010/main" val="1844995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pic>
        <p:nvPicPr>
          <p:cNvPr id="2" name="Imagen 1"/>
          <p:cNvPicPr>
            <a:picLocks noChangeAspect="1"/>
          </p:cNvPicPr>
          <p:nvPr/>
        </p:nvPicPr>
        <p:blipFill>
          <a:blip r:embed="rId3"/>
          <a:stretch>
            <a:fillRect/>
          </a:stretch>
        </p:blipFill>
        <p:spPr>
          <a:xfrm>
            <a:off x="121657" y="1219939"/>
            <a:ext cx="8561025" cy="4690066"/>
          </a:xfrm>
          <a:prstGeom prst="rect">
            <a:avLst/>
          </a:prstGeom>
        </p:spPr>
      </p:pic>
    </p:spTree>
    <p:extLst>
      <p:ext uri="{BB962C8B-B14F-4D97-AF65-F5344CB8AC3E}">
        <p14:creationId xmlns:p14="http://schemas.microsoft.com/office/powerpoint/2010/main" val="228721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CL" sz="2800" dirty="0"/>
              <a:t>lam</a:t>
            </a:r>
            <a:endParaRPr lang="es-ES" sz="2800" b="1" dirty="0">
              <a:solidFill>
                <a:schemeClr val="tx1"/>
              </a:solidFill>
              <a:latin typeface="Calibri"/>
              <a:cs typeface="Calibri"/>
            </a:endParaRPr>
          </a:p>
        </p:txBody>
      </p:sp>
      <p:sp>
        <p:nvSpPr>
          <p:cNvPr id="9" name="Rectángulo 8"/>
          <p:cNvSpPr/>
          <p:nvPr/>
        </p:nvSpPr>
        <p:spPr>
          <a:xfrm flipH="1">
            <a:off x="759464" y="1406513"/>
            <a:ext cx="2126953" cy="78765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340868" y="1382170"/>
            <a:ext cx="4297010" cy="584775"/>
          </a:xfrm>
          <a:prstGeom prst="rect">
            <a:avLst/>
          </a:prstGeom>
        </p:spPr>
        <p:txBody>
          <a:bodyPr wrap="none">
            <a:spAutoFit/>
          </a:bodyPr>
          <a:lstStyle/>
          <a:p>
            <a:r>
              <a:rPr lang="es-CL" sz="3200" dirty="0"/>
              <a:t>¿Ingresó el </a:t>
            </a:r>
            <a:r>
              <a:rPr lang="es-CL" sz="3200" dirty="0" smtClean="0"/>
              <a:t>reglamento</a:t>
            </a:r>
            <a:r>
              <a:rPr lang="es-CL" sz="3200" dirty="0"/>
              <a:t>? </a:t>
            </a:r>
            <a:endParaRPr lang="en-US" sz="3200" dirty="0"/>
          </a:p>
        </p:txBody>
      </p:sp>
      <p:pic>
        <p:nvPicPr>
          <p:cNvPr id="2" name="Imagen 1"/>
          <p:cNvPicPr>
            <a:picLocks noChangeAspect="1"/>
          </p:cNvPicPr>
          <p:nvPr/>
        </p:nvPicPr>
        <p:blipFill>
          <a:blip r:embed="rId3"/>
          <a:stretch>
            <a:fillRect/>
          </a:stretch>
        </p:blipFill>
        <p:spPr>
          <a:xfrm>
            <a:off x="685076" y="2185307"/>
            <a:ext cx="7980942" cy="3820637"/>
          </a:xfrm>
          <a:prstGeom prst="rect">
            <a:avLst/>
          </a:prstGeom>
        </p:spPr>
      </p:pic>
    </p:spTree>
    <p:extLst>
      <p:ext uri="{BB962C8B-B14F-4D97-AF65-F5344CB8AC3E}">
        <p14:creationId xmlns:p14="http://schemas.microsoft.com/office/powerpoint/2010/main" val="298610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2" name="Rectángulo 1"/>
          <p:cNvSpPr/>
          <p:nvPr/>
        </p:nvSpPr>
        <p:spPr>
          <a:xfrm>
            <a:off x="685076" y="1753459"/>
            <a:ext cx="2014058" cy="369332"/>
          </a:xfrm>
          <a:prstGeom prst="rect">
            <a:avLst/>
          </a:prstGeom>
        </p:spPr>
        <p:txBody>
          <a:bodyPr wrap="square">
            <a:spAutoFit/>
          </a:bodyPr>
          <a:lstStyle/>
          <a:p>
            <a:r>
              <a:rPr lang="es-CL" dirty="0" smtClean="0"/>
              <a:t> </a:t>
            </a:r>
            <a:endParaRPr lang="es-CL" dirty="0"/>
          </a:p>
        </p:txBody>
      </p:sp>
      <p:sp>
        <p:nvSpPr>
          <p:cNvPr id="8" name="Rectangle 7"/>
          <p:cNvSpPr/>
          <p:nvPr/>
        </p:nvSpPr>
        <p:spPr>
          <a:xfrm>
            <a:off x="685075" y="1207218"/>
            <a:ext cx="8120258" cy="1077218"/>
          </a:xfrm>
          <a:prstGeom prst="rect">
            <a:avLst/>
          </a:prstGeom>
        </p:spPr>
        <p:txBody>
          <a:bodyPr wrap="square">
            <a:spAutoFit/>
          </a:bodyPr>
          <a:lstStyle/>
          <a:p>
            <a:r>
              <a:rPr lang="es-CL" sz="3200" dirty="0"/>
              <a:t>¿Cambió la CGR algún criterio interpretativo durante el mes pasado? </a:t>
            </a:r>
            <a:endParaRPr lang="en-US" sz="3200" dirty="0"/>
          </a:p>
        </p:txBody>
      </p:sp>
      <p:pic>
        <p:nvPicPr>
          <p:cNvPr id="7" name="Imagen 6"/>
          <p:cNvPicPr>
            <a:picLocks noChangeAspect="1"/>
          </p:cNvPicPr>
          <p:nvPr/>
        </p:nvPicPr>
        <p:blipFill>
          <a:blip r:embed="rId3"/>
          <a:stretch>
            <a:fillRect/>
          </a:stretch>
        </p:blipFill>
        <p:spPr>
          <a:xfrm>
            <a:off x="402648" y="2328576"/>
            <a:ext cx="8173450" cy="4118977"/>
          </a:xfrm>
          <a:prstGeom prst="rect">
            <a:avLst/>
          </a:prstGeom>
        </p:spPr>
      </p:pic>
    </p:spTree>
    <p:extLst>
      <p:ext uri="{BB962C8B-B14F-4D97-AF65-F5344CB8AC3E}">
        <p14:creationId xmlns:p14="http://schemas.microsoft.com/office/powerpoint/2010/main" val="361023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1"/>
            <a:ext cx="7802715" cy="12199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smtClean="0">
                <a:solidFill>
                  <a:schemeClr val="accent1">
                    <a:lumMod val="75000"/>
                  </a:schemeClr>
                </a:solidFill>
                <a:latin typeface="Calibri"/>
              </a:rPr>
              <a:t>I. Beneficios </a:t>
            </a:r>
            <a:r>
              <a:rPr lang="es-CL" sz="2800" b="1" dirty="0">
                <a:solidFill>
                  <a:schemeClr val="accent1">
                    <a:lumMod val="75000"/>
                  </a:schemeClr>
                </a:solidFill>
                <a:latin typeface="Calibri"/>
              </a:rPr>
              <a:t>Funcionarios</a:t>
            </a: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566056" y="1721104"/>
            <a:ext cx="7913913" cy="3970318"/>
          </a:xfrm>
          <a:prstGeom prst="rect">
            <a:avLst/>
          </a:prstGeom>
        </p:spPr>
        <p:txBody>
          <a:bodyPr wrap="square">
            <a:spAutoFit/>
          </a:bodyPr>
          <a:lstStyle/>
          <a:p>
            <a:pPr marL="514350" indent="-514350">
              <a:buFont typeface="Arial" pitchFamily="34" charset="0"/>
              <a:buChar char="•"/>
            </a:pPr>
            <a:r>
              <a:rPr lang="es-CL" sz="2800" dirty="0"/>
              <a:t>Concede </a:t>
            </a:r>
            <a:r>
              <a:rPr lang="es-CL" sz="2800" dirty="0" smtClean="0"/>
              <a:t>Asignación Profesional.</a:t>
            </a:r>
          </a:p>
          <a:p>
            <a:pPr marL="514350" indent="-514350">
              <a:buFont typeface="Arial" pitchFamily="34" charset="0"/>
              <a:buChar char="•"/>
            </a:pPr>
            <a:endParaRPr lang="es-CL" sz="2800" dirty="0"/>
          </a:p>
          <a:p>
            <a:pPr marL="514350" indent="-514350">
              <a:buFont typeface="Arial" pitchFamily="34" charset="0"/>
              <a:buChar char="•"/>
            </a:pPr>
            <a:r>
              <a:rPr lang="es-CL" sz="2800" dirty="0" smtClean="0"/>
              <a:t>Establece </a:t>
            </a:r>
            <a:r>
              <a:rPr lang="es-CL" sz="2800" dirty="0"/>
              <a:t>la Asignación Directivo-Jefatura</a:t>
            </a:r>
            <a:r>
              <a:rPr lang="es-CL" sz="2800" dirty="0" smtClean="0"/>
              <a:t>.</a:t>
            </a:r>
          </a:p>
          <a:p>
            <a:pPr marL="514350" indent="-514350">
              <a:buFont typeface="Arial" pitchFamily="34" charset="0"/>
              <a:buChar char="•"/>
            </a:pPr>
            <a:endParaRPr lang="es-CL" sz="2800" dirty="0" smtClean="0"/>
          </a:p>
          <a:p>
            <a:pPr marL="514350" indent="-514350">
              <a:buFont typeface="Arial" pitchFamily="34" charset="0"/>
              <a:buChar char="•"/>
            </a:pPr>
            <a:r>
              <a:rPr lang="es-CL" sz="2800" dirty="0"/>
              <a:t>Dispone aumento de grados</a:t>
            </a:r>
            <a:r>
              <a:rPr lang="es-CL" sz="2800" dirty="0" smtClean="0"/>
              <a:t>.</a:t>
            </a:r>
          </a:p>
          <a:p>
            <a:pPr marL="514350" indent="-514350">
              <a:buFont typeface="Arial" pitchFamily="34" charset="0"/>
              <a:buChar char="•"/>
            </a:pPr>
            <a:endParaRPr lang="es-CL" sz="2800" dirty="0"/>
          </a:p>
          <a:p>
            <a:pPr marL="514350" indent="-514350">
              <a:buFont typeface="Arial" pitchFamily="34" charset="0"/>
              <a:buChar char="•"/>
            </a:pPr>
            <a:r>
              <a:rPr lang="es-CL" sz="2800" dirty="0"/>
              <a:t>Concede un bono especial</a:t>
            </a:r>
            <a:r>
              <a:rPr lang="es-CL" sz="2800" dirty="0" smtClean="0"/>
              <a:t>.</a:t>
            </a:r>
          </a:p>
          <a:p>
            <a:pPr marL="342900" indent="-342900">
              <a:buFontTx/>
              <a:buChar char="-"/>
            </a:pPr>
            <a:endParaRPr lang="es-CL" sz="2800" dirty="0"/>
          </a:p>
          <a:p>
            <a:endParaRPr lang="es-CL" sz="2800" dirty="0"/>
          </a:p>
        </p:txBody>
      </p:sp>
    </p:spTree>
    <p:extLst>
      <p:ext uri="{BB962C8B-B14F-4D97-AF65-F5344CB8AC3E}">
        <p14:creationId xmlns:p14="http://schemas.microsoft.com/office/powerpoint/2010/main" val="9313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22024" y="0"/>
            <a:ext cx="6334699"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r>
              <a:rPr lang="es-ES" sz="2800" b="1" dirty="0" smtClean="0">
                <a:solidFill>
                  <a:schemeClr val="tx1"/>
                </a:solidFill>
                <a:latin typeface="Calibri"/>
                <a:cs typeface="Calibri"/>
              </a:rPr>
              <a:t>BOLETÍN JURÍDICO</a:t>
            </a:r>
            <a:endParaRPr lang="es-ES" sz="2800" b="1" dirty="0">
              <a:solidFill>
                <a:schemeClr val="tx1"/>
              </a:solidFill>
              <a:latin typeface="Calibri"/>
              <a:cs typeface="Calibri"/>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2" name="Rectángulo 1"/>
          <p:cNvSpPr/>
          <p:nvPr/>
        </p:nvSpPr>
        <p:spPr>
          <a:xfrm>
            <a:off x="685076" y="1753459"/>
            <a:ext cx="2014058" cy="369332"/>
          </a:xfrm>
          <a:prstGeom prst="rect">
            <a:avLst/>
          </a:prstGeom>
        </p:spPr>
        <p:txBody>
          <a:bodyPr wrap="square">
            <a:spAutoFit/>
          </a:bodyPr>
          <a:lstStyle/>
          <a:p>
            <a:r>
              <a:rPr lang="es-CL" dirty="0" smtClean="0"/>
              <a:t> </a:t>
            </a:r>
            <a:endParaRPr lang="es-CL" dirty="0"/>
          </a:p>
        </p:txBody>
      </p:sp>
      <p:pic>
        <p:nvPicPr>
          <p:cNvPr id="5" name="Imagen 4"/>
          <p:cNvPicPr>
            <a:picLocks noChangeAspect="1"/>
          </p:cNvPicPr>
          <p:nvPr/>
        </p:nvPicPr>
        <p:blipFill>
          <a:blip r:embed="rId3"/>
          <a:stretch>
            <a:fillRect/>
          </a:stretch>
        </p:blipFill>
        <p:spPr>
          <a:xfrm>
            <a:off x="1035169" y="1753459"/>
            <a:ext cx="7364606" cy="4291956"/>
          </a:xfrm>
          <a:prstGeom prst="rect">
            <a:avLst/>
          </a:prstGeom>
        </p:spPr>
      </p:pic>
      <p:pic>
        <p:nvPicPr>
          <p:cNvPr id="6" name="Imagen 5"/>
          <p:cNvPicPr>
            <a:picLocks noChangeAspect="1"/>
          </p:cNvPicPr>
          <p:nvPr/>
        </p:nvPicPr>
        <p:blipFill>
          <a:blip r:embed="rId4"/>
          <a:stretch>
            <a:fillRect/>
          </a:stretch>
        </p:blipFill>
        <p:spPr>
          <a:xfrm>
            <a:off x="2084616" y="922070"/>
            <a:ext cx="4974767" cy="859611"/>
          </a:xfrm>
          <a:prstGeom prst="rect">
            <a:avLst/>
          </a:prstGeom>
        </p:spPr>
      </p:pic>
    </p:spTree>
    <p:extLst>
      <p:ext uri="{BB962C8B-B14F-4D97-AF65-F5344CB8AC3E}">
        <p14:creationId xmlns:p14="http://schemas.microsoft.com/office/powerpoint/2010/main" val="1843817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0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261256"/>
            <a:ext cx="7802715" cy="12199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smtClean="0">
                <a:solidFill>
                  <a:prstClr val="black"/>
                </a:solidFill>
                <a:latin typeface="Calibri"/>
              </a:rPr>
              <a:t>Asignación </a:t>
            </a:r>
            <a:r>
              <a:rPr lang="es-CL" sz="2800" b="1" dirty="0">
                <a:solidFill>
                  <a:prstClr val="black"/>
                </a:solidFill>
                <a:latin typeface="Calibri"/>
              </a:rPr>
              <a:t>Profesional</a:t>
            </a:r>
          </a:p>
          <a:p>
            <a:pPr lvl="0">
              <a:spcBef>
                <a:spcPts val="0"/>
              </a:spcBef>
            </a:pPr>
            <a:endParaRPr lang="es-CL" sz="2800" dirty="0" smtClean="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8" y="1120213"/>
            <a:ext cx="8560194" cy="6540252"/>
          </a:xfrm>
          <a:prstGeom prst="rect">
            <a:avLst/>
          </a:prstGeom>
        </p:spPr>
        <p:txBody>
          <a:bodyPr wrap="square">
            <a:spAutoFit/>
          </a:bodyPr>
          <a:lstStyle/>
          <a:p>
            <a:pPr marL="457200" indent="-457200" algn="just">
              <a:spcBef>
                <a:spcPts val="600"/>
              </a:spcBef>
              <a:spcAft>
                <a:spcPts val="600"/>
              </a:spcAft>
              <a:buFont typeface="Arial" pitchFamily="34" charset="0"/>
              <a:buChar char="•"/>
            </a:pPr>
            <a:r>
              <a:rPr lang="es-CL" sz="2800" dirty="0" smtClean="0"/>
              <a:t>Personal de planta y a contrata de los estamentos directivos, profesionales y jefaturas.</a:t>
            </a:r>
          </a:p>
          <a:p>
            <a:pPr marL="457200" indent="-457200" algn="just">
              <a:spcBef>
                <a:spcPts val="600"/>
              </a:spcBef>
              <a:spcAft>
                <a:spcPts val="600"/>
              </a:spcAft>
              <a:buFont typeface="Arial" pitchFamily="34" charset="0"/>
              <a:buChar char="•"/>
            </a:pPr>
            <a:r>
              <a:rPr lang="es-CL" sz="2800" dirty="0" smtClean="0"/>
              <a:t>Cumplir requisitos del art. 3° D.L. N° 479/74 (jornada semanal de 44 hrs. y título profesional).</a:t>
            </a:r>
          </a:p>
          <a:p>
            <a:pPr marL="457200" indent="-457200" algn="just">
              <a:spcBef>
                <a:spcPts val="600"/>
              </a:spcBef>
              <a:spcAft>
                <a:spcPts val="600"/>
              </a:spcAft>
              <a:buFont typeface="Arial" pitchFamily="34" charset="0"/>
              <a:buChar char="•"/>
            </a:pPr>
            <a:r>
              <a:rPr lang="es-CL" sz="2800" dirty="0"/>
              <a:t>Excluidos alcaldes y jueces de policía local</a:t>
            </a:r>
            <a:r>
              <a:rPr lang="es-CL" sz="2800" dirty="0" smtClean="0"/>
              <a:t>.</a:t>
            </a:r>
          </a:p>
          <a:p>
            <a:pPr marL="457200" indent="-457200" algn="just">
              <a:spcBef>
                <a:spcPts val="600"/>
              </a:spcBef>
              <a:spcAft>
                <a:spcPts val="600"/>
              </a:spcAft>
              <a:buFont typeface="Arial" pitchFamily="34" charset="0"/>
              <a:buChar char="•"/>
            </a:pPr>
            <a:r>
              <a:rPr lang="es-CL" sz="2800" dirty="0" smtClean="0"/>
              <a:t>Funcionarios adscritos (dict. N° 12.508/17).</a:t>
            </a:r>
          </a:p>
          <a:p>
            <a:pPr marL="457200" indent="-457200" algn="just">
              <a:spcBef>
                <a:spcPts val="600"/>
              </a:spcBef>
              <a:spcAft>
                <a:spcPts val="600"/>
              </a:spcAft>
              <a:buFont typeface="Arial" pitchFamily="34" charset="0"/>
              <a:buChar char="•"/>
            </a:pPr>
            <a:r>
              <a:rPr lang="es-CL" sz="2800" dirty="0" smtClean="0"/>
              <a:t>Personal de los juzgados de policía local (dict.             N° 85.677/16).</a:t>
            </a:r>
          </a:p>
          <a:p>
            <a:pPr marL="457200" indent="-457200" algn="just">
              <a:spcBef>
                <a:spcPts val="600"/>
              </a:spcBef>
              <a:spcAft>
                <a:spcPts val="600"/>
              </a:spcAft>
              <a:buFont typeface="Arial" pitchFamily="34" charset="0"/>
              <a:buChar char="•"/>
            </a:pPr>
            <a:r>
              <a:rPr lang="es-CL" sz="2800" dirty="0" smtClean="0"/>
              <a:t>Desde </a:t>
            </a:r>
            <a:r>
              <a:rPr lang="es-CL" sz="2800" dirty="0"/>
              <a:t>el 1 de enero de 2016.</a:t>
            </a:r>
          </a:p>
          <a:p>
            <a:endParaRPr lang="es-CL" sz="2800" dirty="0" smtClean="0"/>
          </a:p>
          <a:p>
            <a:endParaRPr lang="es-CL" sz="2800" dirty="0"/>
          </a:p>
          <a:p>
            <a:endParaRPr lang="es-CL" sz="2800" dirty="0"/>
          </a:p>
          <a:p>
            <a:endParaRPr lang="es-CL" sz="2800" dirty="0"/>
          </a:p>
        </p:txBody>
      </p:sp>
    </p:spTree>
    <p:extLst>
      <p:ext uri="{BB962C8B-B14F-4D97-AF65-F5344CB8AC3E}">
        <p14:creationId xmlns:p14="http://schemas.microsoft.com/office/powerpoint/2010/main" val="922948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7" y="261256"/>
            <a:ext cx="7802715" cy="12199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smtClean="0">
                <a:solidFill>
                  <a:prstClr val="black"/>
                </a:solidFill>
                <a:latin typeface="Calibri"/>
              </a:rPr>
              <a:t>Asignación </a:t>
            </a:r>
            <a:r>
              <a:rPr lang="es-CL" sz="2800" b="1" dirty="0">
                <a:solidFill>
                  <a:prstClr val="black"/>
                </a:solidFill>
                <a:latin typeface="Calibri"/>
              </a:rPr>
              <a:t>Directivo-Jefatura</a:t>
            </a:r>
          </a:p>
          <a:p>
            <a:pPr lvl="0">
              <a:spcBef>
                <a:spcPts val="0"/>
              </a:spcBef>
            </a:pPr>
            <a:endParaRPr lang="es-CL" sz="2800"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6" y="1229809"/>
            <a:ext cx="8581966" cy="7171194"/>
          </a:xfrm>
          <a:prstGeom prst="rect">
            <a:avLst/>
          </a:prstGeom>
        </p:spPr>
        <p:txBody>
          <a:bodyPr wrap="square">
            <a:spAutoFit/>
          </a:bodyPr>
          <a:lstStyle/>
          <a:p>
            <a:pPr marL="457200" indent="-457200" algn="just">
              <a:spcAft>
                <a:spcPts val="600"/>
              </a:spcAft>
              <a:buFont typeface="Arial" pitchFamily="34" charset="0"/>
              <a:buChar char="•"/>
            </a:pPr>
            <a:r>
              <a:rPr lang="es-CL" sz="2800" dirty="0" smtClean="0"/>
              <a:t>Personal de planta y a contrata de los estamentos directivos, profesionales y jefaturas.</a:t>
            </a:r>
            <a:r>
              <a:rPr lang="es-CL" sz="2800" dirty="0"/>
              <a:t> </a:t>
            </a:r>
            <a:endParaRPr lang="es-CL" sz="2800" dirty="0" smtClean="0"/>
          </a:p>
          <a:p>
            <a:pPr marL="457200" indent="-457200">
              <a:spcAft>
                <a:spcPts val="600"/>
              </a:spcAft>
              <a:buFont typeface="Arial" pitchFamily="34" charset="0"/>
              <a:buChar char="•"/>
            </a:pPr>
            <a:r>
              <a:rPr lang="es-CL" sz="2800" dirty="0" smtClean="0"/>
              <a:t>No tener derecho a la asignación profesional.</a:t>
            </a:r>
          </a:p>
          <a:p>
            <a:pPr marL="457200" indent="-457200">
              <a:spcAft>
                <a:spcPts val="600"/>
              </a:spcAft>
              <a:buFont typeface="Arial" pitchFamily="34" charset="0"/>
              <a:buChar char="•"/>
            </a:pPr>
            <a:r>
              <a:rPr lang="es-CL" sz="2800" dirty="0" smtClean="0"/>
              <a:t>Estar en funciones al 1 de enero 2015.</a:t>
            </a:r>
          </a:p>
          <a:p>
            <a:pPr marL="457200" indent="-457200" algn="just">
              <a:spcAft>
                <a:spcPts val="600"/>
              </a:spcAft>
              <a:buFont typeface="Arial" pitchFamily="34" charset="0"/>
              <a:buChar char="•"/>
            </a:pPr>
            <a:r>
              <a:rPr lang="es-CL" sz="2800" dirty="0" smtClean="0"/>
              <a:t>Excluidos alcaldes y jueces de policía local (dict.          N° 63.201/16</a:t>
            </a:r>
            <a:r>
              <a:rPr lang="es-ES" sz="2800" dirty="0" smtClean="0">
                <a:solidFill>
                  <a:schemeClr val="tx1">
                    <a:lumMod val="95000"/>
                    <a:lumOff val="5000"/>
                  </a:schemeClr>
                </a:solidFill>
              </a:rPr>
              <a:t>).</a:t>
            </a:r>
          </a:p>
          <a:p>
            <a:pPr marL="457200" indent="-457200" algn="just">
              <a:spcAft>
                <a:spcPts val="600"/>
              </a:spcAft>
              <a:buFont typeface="Arial" pitchFamily="34" charset="0"/>
              <a:buChar char="•"/>
            </a:pPr>
            <a:r>
              <a:rPr lang="es-CL" sz="2800" dirty="0"/>
              <a:t>Funcionarios adscritos (</a:t>
            </a:r>
            <a:r>
              <a:rPr lang="es-CL" sz="2800" dirty="0" err="1"/>
              <a:t>dict</a:t>
            </a:r>
            <a:r>
              <a:rPr lang="es-CL" sz="2800" dirty="0"/>
              <a:t>. N° 12.508/17</a:t>
            </a:r>
            <a:r>
              <a:rPr lang="es-CL" sz="2800" dirty="0" smtClean="0"/>
              <a:t>).</a:t>
            </a:r>
            <a:endParaRPr lang="es-ES" sz="2800" dirty="0" smtClean="0">
              <a:solidFill>
                <a:schemeClr val="tx1">
                  <a:lumMod val="95000"/>
                  <a:lumOff val="5000"/>
                </a:schemeClr>
              </a:solidFill>
            </a:endParaRPr>
          </a:p>
          <a:p>
            <a:pPr marL="457200" indent="-457200" algn="just">
              <a:spcAft>
                <a:spcPts val="600"/>
              </a:spcAft>
              <a:buFont typeface="Arial" pitchFamily="34" charset="0"/>
              <a:buChar char="•"/>
            </a:pPr>
            <a:r>
              <a:rPr lang="es-CL" sz="2800" dirty="0" smtClean="0"/>
              <a:t>Personal a </a:t>
            </a:r>
            <a:r>
              <a:rPr lang="es-CL" sz="2800" dirty="0"/>
              <a:t>contrata con jornada parcial, </a:t>
            </a:r>
            <a:r>
              <a:rPr lang="es-ES" sz="2800" dirty="0">
                <a:solidFill>
                  <a:schemeClr val="tx1">
                    <a:lumMod val="95000"/>
                    <a:lumOff val="5000"/>
                  </a:schemeClr>
                </a:solidFill>
              </a:rPr>
              <a:t>e</a:t>
            </a:r>
            <a:r>
              <a:rPr lang="es-CL" sz="2800" dirty="0">
                <a:solidFill>
                  <a:schemeClr val="tx1">
                    <a:lumMod val="95000"/>
                    <a:lumOff val="5000"/>
                  </a:schemeClr>
                </a:solidFill>
              </a:rPr>
              <a:t>n un monto proporcional al tiempo por el cual han sido designados (dict. N°</a:t>
            </a:r>
            <a:r>
              <a:rPr lang="es-ES" sz="2800" dirty="0">
                <a:solidFill>
                  <a:schemeClr val="tx1">
                    <a:lumMod val="95000"/>
                    <a:lumOff val="5000"/>
                  </a:schemeClr>
                </a:solidFill>
              </a:rPr>
              <a:t> 63.201/16</a:t>
            </a:r>
            <a:r>
              <a:rPr lang="es-ES" sz="2800" dirty="0" smtClean="0">
                <a:solidFill>
                  <a:schemeClr val="tx1">
                    <a:lumMod val="95000"/>
                    <a:lumOff val="5000"/>
                  </a:schemeClr>
                </a:solidFill>
              </a:rPr>
              <a:t>).</a:t>
            </a:r>
          </a:p>
          <a:p>
            <a:pPr marL="457200" indent="-457200" algn="just">
              <a:spcAft>
                <a:spcPts val="600"/>
              </a:spcAft>
              <a:buFont typeface="Arial" pitchFamily="34" charset="0"/>
              <a:buChar char="•"/>
            </a:pPr>
            <a:r>
              <a:rPr lang="es-CL" sz="2800" dirty="0"/>
              <a:t>Desde el 1 de enero de 2016.</a:t>
            </a:r>
          </a:p>
          <a:p>
            <a:pPr marL="457200" indent="-457200" algn="just">
              <a:spcAft>
                <a:spcPts val="600"/>
              </a:spcAft>
              <a:buFont typeface="Arial" pitchFamily="34" charset="0"/>
              <a:buChar char="•"/>
            </a:pPr>
            <a:endParaRPr lang="es-ES" sz="2800" dirty="0">
              <a:solidFill>
                <a:prstClr val="black">
                  <a:lumMod val="65000"/>
                  <a:lumOff val="35000"/>
                </a:prstClr>
              </a:solidFill>
            </a:endParaRPr>
          </a:p>
          <a:p>
            <a:pPr marL="457200" indent="-457200">
              <a:buFont typeface="Wingdings" panose="05000000000000000000" pitchFamily="2" charset="2"/>
              <a:buChar char="Ø"/>
            </a:pPr>
            <a:endParaRPr lang="es-CL" sz="2800" dirty="0"/>
          </a:p>
          <a:p>
            <a:endParaRPr lang="es-CL" sz="2800" dirty="0"/>
          </a:p>
          <a:p>
            <a:endParaRPr lang="es-CL" sz="2800" dirty="0"/>
          </a:p>
        </p:txBody>
      </p:sp>
    </p:spTree>
    <p:extLst>
      <p:ext uri="{BB962C8B-B14F-4D97-AF65-F5344CB8AC3E}">
        <p14:creationId xmlns:p14="http://schemas.microsoft.com/office/powerpoint/2010/main" val="167008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1"/>
            <a:ext cx="7802715" cy="12199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a:solidFill>
                  <a:prstClr val="black"/>
                </a:solidFill>
                <a:latin typeface="Calibri"/>
              </a:rPr>
              <a:t>A</a:t>
            </a:r>
            <a:r>
              <a:rPr lang="es-CL" sz="2800" b="1" dirty="0" smtClean="0">
                <a:solidFill>
                  <a:prstClr val="black"/>
                </a:solidFill>
                <a:latin typeface="Calibri"/>
              </a:rPr>
              <a:t>umento de Grados</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1219937"/>
            <a:ext cx="8581966" cy="6063198"/>
          </a:xfrm>
          <a:prstGeom prst="rect">
            <a:avLst/>
          </a:prstGeom>
        </p:spPr>
        <p:txBody>
          <a:bodyPr wrap="square">
            <a:spAutoFit/>
          </a:bodyPr>
          <a:lstStyle/>
          <a:p>
            <a:r>
              <a:rPr lang="es-CL" sz="2800" dirty="0" smtClean="0"/>
              <a:t>Un grado, a contar del 1 de enero de 2016:</a:t>
            </a:r>
          </a:p>
          <a:p>
            <a:pPr marL="457200" indent="-457200" algn="just">
              <a:buFont typeface="Arial" pitchFamily="34" charset="0"/>
              <a:buChar char="•"/>
            </a:pPr>
            <a:r>
              <a:rPr lang="es-CL" sz="2800" dirty="0" smtClean="0">
                <a:solidFill>
                  <a:schemeClr val="tx1">
                    <a:lumMod val="95000"/>
                    <a:lumOff val="5000"/>
                  </a:schemeClr>
                </a:solidFill>
              </a:rPr>
              <a:t>Personal titular de estamentos de técnicos, administrativos y auxiliares.</a:t>
            </a:r>
          </a:p>
          <a:p>
            <a:pPr marL="457200" indent="-457200">
              <a:buFont typeface="Arial" pitchFamily="34" charset="0"/>
              <a:buChar char="•"/>
            </a:pPr>
            <a:r>
              <a:rPr lang="es-CL" sz="2800" dirty="0" smtClean="0">
                <a:solidFill>
                  <a:schemeClr val="tx1">
                    <a:lumMod val="95000"/>
                    <a:lumOff val="5000"/>
                  </a:schemeClr>
                </a:solidFill>
              </a:rPr>
              <a:t>Nombrados al 1/1/15 entre grados 10 al 20.</a:t>
            </a:r>
          </a:p>
          <a:p>
            <a:pPr marL="457200" indent="-457200">
              <a:buFont typeface="Arial" pitchFamily="34" charset="0"/>
              <a:buChar char="•"/>
            </a:pPr>
            <a:r>
              <a:rPr lang="es-CL" sz="2800" dirty="0" smtClean="0">
                <a:solidFill>
                  <a:schemeClr val="tx1">
                    <a:lumMod val="95000"/>
                    <a:lumOff val="5000"/>
                  </a:schemeClr>
                </a:solidFill>
              </a:rPr>
              <a:t>Antigüedad de 5 años al 1/1/15, en calidad de planta o a contrata.</a:t>
            </a:r>
          </a:p>
          <a:p>
            <a:endParaRPr lang="es-CL" sz="2800" dirty="0">
              <a:solidFill>
                <a:schemeClr val="tx1">
                  <a:lumMod val="95000"/>
                  <a:lumOff val="5000"/>
                </a:schemeClr>
              </a:solidFill>
            </a:endParaRPr>
          </a:p>
          <a:p>
            <a:r>
              <a:rPr lang="es-CL" sz="2800" dirty="0"/>
              <a:t>Un </a:t>
            </a:r>
            <a:r>
              <a:rPr lang="es-CL" sz="2800" dirty="0" smtClean="0"/>
              <a:t>grado, </a:t>
            </a:r>
            <a:r>
              <a:rPr lang="es-CL" sz="2800" dirty="0"/>
              <a:t>a contar del 1 de enero de </a:t>
            </a:r>
            <a:r>
              <a:rPr lang="es-CL" sz="2800" dirty="0" smtClean="0"/>
              <a:t>2017:</a:t>
            </a:r>
            <a:endParaRPr lang="es-CL" sz="2800" dirty="0"/>
          </a:p>
          <a:p>
            <a:pPr marL="457200" indent="-457200">
              <a:buFont typeface="Arial" pitchFamily="34" charset="0"/>
              <a:buChar char="•"/>
            </a:pPr>
            <a:r>
              <a:rPr lang="es-CL" sz="2800" dirty="0" smtClean="0">
                <a:solidFill>
                  <a:schemeClr val="tx1">
                    <a:lumMod val="95000"/>
                    <a:lumOff val="5000"/>
                  </a:schemeClr>
                </a:solidFill>
              </a:rPr>
              <a:t>Iguales requisitos, pero que al 1/1/15 haya estado entre </a:t>
            </a:r>
            <a:r>
              <a:rPr lang="es-CL" sz="2800" dirty="0">
                <a:solidFill>
                  <a:schemeClr val="tx1">
                    <a:lumMod val="95000"/>
                    <a:lumOff val="5000"/>
                  </a:schemeClr>
                </a:solidFill>
              </a:rPr>
              <a:t>grados </a:t>
            </a:r>
            <a:r>
              <a:rPr lang="es-CL" sz="2800" dirty="0" smtClean="0">
                <a:solidFill>
                  <a:schemeClr val="tx1">
                    <a:lumMod val="95000"/>
                    <a:lumOff val="5000"/>
                  </a:schemeClr>
                </a:solidFill>
              </a:rPr>
              <a:t>15 al 20.</a:t>
            </a:r>
            <a:endParaRPr lang="es-ES" sz="2800" dirty="0" smtClean="0">
              <a:solidFill>
                <a:schemeClr val="tx1">
                  <a:lumMod val="95000"/>
                  <a:lumOff val="5000"/>
                </a:schemeClr>
              </a:solidFill>
            </a:endParaRPr>
          </a:p>
          <a:p>
            <a:pPr marL="457200" indent="-457200">
              <a:buFont typeface="Wingdings" panose="05000000000000000000" pitchFamily="2" charset="2"/>
              <a:buChar char="Ø"/>
            </a:pPr>
            <a:endParaRPr lang="es-ES" dirty="0">
              <a:solidFill>
                <a:schemeClr val="tx1">
                  <a:lumMod val="95000"/>
                  <a:lumOff val="5000"/>
                </a:schemeClr>
              </a:solidFill>
            </a:endParaRPr>
          </a:p>
          <a:p>
            <a:pPr marL="457200" indent="-457200">
              <a:buFont typeface="Wingdings" panose="05000000000000000000" pitchFamily="2" charset="2"/>
              <a:buChar char="Ø"/>
            </a:pPr>
            <a:endParaRPr lang="es-ES" dirty="0" smtClean="0">
              <a:solidFill>
                <a:schemeClr val="tx1">
                  <a:lumMod val="95000"/>
                  <a:lumOff val="5000"/>
                </a:schemeClr>
              </a:solidFill>
            </a:endParaRPr>
          </a:p>
          <a:p>
            <a:pPr marL="457200" indent="-457200">
              <a:buFont typeface="Wingdings" panose="05000000000000000000" pitchFamily="2" charset="2"/>
              <a:buChar char="Ø"/>
            </a:pPr>
            <a:endParaRPr lang="es-ES" dirty="0">
              <a:solidFill>
                <a:schemeClr val="tx1">
                  <a:lumMod val="95000"/>
                  <a:lumOff val="5000"/>
                </a:schemeClr>
              </a:solidFill>
            </a:endParaRPr>
          </a:p>
          <a:p>
            <a:pPr marL="457200" indent="-457200">
              <a:buFont typeface="Wingdings" panose="05000000000000000000" pitchFamily="2" charset="2"/>
              <a:buChar char="Ø"/>
            </a:pPr>
            <a:endParaRPr lang="es-ES" dirty="0" smtClean="0">
              <a:solidFill>
                <a:schemeClr val="tx1">
                  <a:lumMod val="95000"/>
                  <a:lumOff val="5000"/>
                </a:schemeClr>
              </a:solidFill>
            </a:endParaRPr>
          </a:p>
          <a:p>
            <a:pPr marL="457200" indent="-457200">
              <a:buFont typeface="Wingdings" panose="05000000000000000000" pitchFamily="2" charset="2"/>
              <a:buChar char="Ø"/>
            </a:pPr>
            <a:endParaRPr lang="es-ES" dirty="0">
              <a:solidFill>
                <a:schemeClr val="tx1">
                  <a:lumMod val="95000"/>
                  <a:lumOff val="5000"/>
                </a:schemeClr>
              </a:solidFill>
            </a:endParaRPr>
          </a:p>
          <a:p>
            <a:pPr marL="457200" indent="-457200">
              <a:buFont typeface="Wingdings" panose="05000000000000000000" pitchFamily="2" charset="2"/>
              <a:buChar char="Ø"/>
            </a:pPr>
            <a:endParaRPr lang="es-ES" dirty="0">
              <a:solidFill>
                <a:prstClr val="black">
                  <a:lumMod val="65000"/>
                  <a:lumOff val="35000"/>
                </a:prstClr>
              </a:solidFill>
            </a:endParaRPr>
          </a:p>
        </p:txBody>
      </p:sp>
    </p:spTree>
    <p:extLst>
      <p:ext uri="{BB962C8B-B14F-4D97-AF65-F5344CB8AC3E}">
        <p14:creationId xmlns:p14="http://schemas.microsoft.com/office/powerpoint/2010/main" val="3985565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257175"/>
            <a:ext cx="7802715" cy="962763"/>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a:solidFill>
                  <a:prstClr val="black"/>
                </a:solidFill>
                <a:latin typeface="Calibri"/>
              </a:rPr>
              <a:t>A</a:t>
            </a:r>
            <a:r>
              <a:rPr lang="es-CL" sz="2800" b="1" dirty="0" smtClean="0">
                <a:solidFill>
                  <a:prstClr val="black"/>
                </a:solidFill>
                <a:latin typeface="Calibri"/>
              </a:rPr>
              <a:t>umento de Grados</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06889" y="972287"/>
            <a:ext cx="8621426" cy="5724644"/>
          </a:xfrm>
          <a:prstGeom prst="rect">
            <a:avLst/>
          </a:prstGeom>
        </p:spPr>
        <p:txBody>
          <a:bodyPr wrap="square">
            <a:spAutoFit/>
          </a:bodyPr>
          <a:lstStyle/>
          <a:p>
            <a:pPr marL="457200" indent="-457200">
              <a:buFont typeface="Arial" pitchFamily="34" charset="0"/>
              <a:buChar char="•"/>
            </a:pPr>
            <a:r>
              <a:rPr lang="es-CL" sz="2600" dirty="0" smtClean="0"/>
              <a:t>Expresión “respectiva planta” d</a:t>
            </a:r>
            <a:r>
              <a:rPr lang="es-CL" sz="2600" dirty="0" smtClean="0">
                <a:solidFill>
                  <a:prstClr val="black"/>
                </a:solidFill>
              </a:rPr>
              <a:t>ebe </a:t>
            </a:r>
            <a:r>
              <a:rPr lang="es-CL" sz="2600" dirty="0">
                <a:solidFill>
                  <a:prstClr val="black"/>
                </a:solidFill>
              </a:rPr>
              <a:t>ser entendida </a:t>
            </a:r>
            <a:r>
              <a:rPr lang="es-CL" sz="2600" dirty="0" smtClean="0">
                <a:solidFill>
                  <a:prstClr val="black"/>
                </a:solidFill>
              </a:rPr>
              <a:t>como </a:t>
            </a:r>
            <a:r>
              <a:rPr lang="es-CL" sz="2600" dirty="0">
                <a:solidFill>
                  <a:prstClr val="black"/>
                </a:solidFill>
              </a:rPr>
              <a:t>el conjunto de cargos permanentes asignados por ley a cada </a:t>
            </a:r>
            <a:r>
              <a:rPr lang="es-CL" sz="2600" dirty="0" smtClean="0">
                <a:solidFill>
                  <a:prstClr val="black"/>
                </a:solidFill>
              </a:rPr>
              <a:t>municipalidad (dict. N° 84.551/16).</a:t>
            </a:r>
          </a:p>
          <a:p>
            <a:pPr marL="457200" indent="-457200">
              <a:buFont typeface="Arial" pitchFamily="34" charset="0"/>
              <a:buChar char="•"/>
            </a:pPr>
            <a:endParaRPr lang="es-CL" sz="2600" dirty="0" smtClean="0">
              <a:solidFill>
                <a:prstClr val="black"/>
              </a:solidFill>
            </a:endParaRPr>
          </a:p>
          <a:p>
            <a:pPr marL="457200" indent="-457200" algn="just">
              <a:buFont typeface="Arial" pitchFamily="34" charset="0"/>
              <a:buChar char="•"/>
            </a:pPr>
            <a:r>
              <a:rPr lang="es-CL" sz="2600" dirty="0"/>
              <a:t>Derecho al aumento de grados, es a partir del </a:t>
            </a:r>
            <a:r>
              <a:rPr lang="es-CL" sz="2600" dirty="0" smtClean="0"/>
              <a:t>1/1/16</a:t>
            </a:r>
            <a:r>
              <a:rPr lang="es-CL" sz="2600" dirty="0"/>
              <a:t>, al margen de las modificaciones que pudo sufrir el grado que </a:t>
            </a:r>
            <a:r>
              <a:rPr lang="es-CL" sz="2600" dirty="0" smtClean="0"/>
              <a:t>haya </a:t>
            </a:r>
            <a:r>
              <a:rPr lang="es-CL" sz="2600" dirty="0"/>
              <a:t>tenido entre el </a:t>
            </a:r>
            <a:r>
              <a:rPr lang="es-CL" sz="2600" dirty="0" smtClean="0"/>
              <a:t>1/1/15 y </a:t>
            </a:r>
            <a:r>
              <a:rPr lang="es-CL" sz="2600" dirty="0"/>
              <a:t>el </a:t>
            </a:r>
            <a:r>
              <a:rPr lang="es-CL" sz="2600" dirty="0" smtClean="0"/>
              <a:t>25/5/16 -publicación Ley </a:t>
            </a:r>
            <a:r>
              <a:rPr lang="es-CL" sz="2600" dirty="0"/>
              <a:t>N° </a:t>
            </a:r>
            <a:r>
              <a:rPr lang="es-CL" sz="2600" dirty="0" smtClean="0"/>
              <a:t>20.922-, debiendo </a:t>
            </a:r>
            <a:r>
              <a:rPr lang="es-CL" sz="2600" dirty="0"/>
              <a:t>ser encasillados en </a:t>
            </a:r>
            <a:r>
              <a:rPr lang="es-CL" sz="2600" dirty="0" smtClean="0"/>
              <a:t>el grado inmediatamente </a:t>
            </a:r>
            <a:r>
              <a:rPr lang="es-CL" sz="2600" dirty="0"/>
              <a:t>superior </a:t>
            </a:r>
            <a:r>
              <a:rPr lang="es-CL" sz="2600" dirty="0" smtClean="0"/>
              <a:t>al que tenían </a:t>
            </a:r>
            <a:r>
              <a:rPr lang="es-CL" sz="2600" dirty="0"/>
              <a:t>a esta última </a:t>
            </a:r>
            <a:r>
              <a:rPr lang="es-CL" sz="2600" dirty="0" smtClean="0"/>
              <a:t>fecha</a:t>
            </a:r>
            <a:r>
              <a:rPr lang="es-CL" sz="2600" dirty="0"/>
              <a:t> </a:t>
            </a:r>
            <a:r>
              <a:rPr lang="es-CL" sz="2600" dirty="0" smtClean="0"/>
              <a:t>(dict. N° 3.036/17).</a:t>
            </a:r>
          </a:p>
          <a:p>
            <a:pPr marL="457200" indent="-457200">
              <a:buFont typeface="Arial" pitchFamily="34" charset="0"/>
              <a:buChar char="•"/>
            </a:pPr>
            <a:endParaRPr lang="es-CL" sz="2600" dirty="0">
              <a:solidFill>
                <a:prstClr val="black"/>
              </a:solidFill>
            </a:endParaRPr>
          </a:p>
          <a:p>
            <a:pPr marL="457200" indent="-457200">
              <a:buFont typeface="Arial" pitchFamily="34" charset="0"/>
              <a:buChar char="•"/>
            </a:pPr>
            <a:r>
              <a:rPr lang="es-CL" sz="2600" dirty="0" smtClean="0">
                <a:solidFill>
                  <a:prstClr val="black"/>
                </a:solidFill>
              </a:rPr>
              <a:t>Funcionarios adscritos no tienen derecho al incremento de grados (dict. N° 12.508/17).</a:t>
            </a:r>
          </a:p>
          <a:p>
            <a:endParaRPr lang="es-CL" sz="2800" dirty="0">
              <a:solidFill>
                <a:prstClr val="black"/>
              </a:solidFill>
            </a:endParaRPr>
          </a:p>
        </p:txBody>
      </p:sp>
    </p:spTree>
    <p:extLst>
      <p:ext uri="{BB962C8B-B14F-4D97-AF65-F5344CB8AC3E}">
        <p14:creationId xmlns:p14="http://schemas.microsoft.com/office/powerpoint/2010/main" val="364516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247650"/>
            <a:ext cx="7802715" cy="972288"/>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a:solidFill>
                  <a:prstClr val="black"/>
                </a:solidFill>
                <a:latin typeface="Calibri"/>
              </a:rPr>
              <a:t>A</a:t>
            </a:r>
            <a:r>
              <a:rPr lang="es-CL" sz="2800" b="1" dirty="0" smtClean="0">
                <a:solidFill>
                  <a:prstClr val="black"/>
                </a:solidFill>
                <a:latin typeface="Calibri"/>
              </a:rPr>
              <a:t>umento de Grados</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46348" y="121993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1219937"/>
            <a:ext cx="8581966" cy="6217087"/>
          </a:xfrm>
          <a:prstGeom prst="rect">
            <a:avLst/>
          </a:prstGeom>
        </p:spPr>
        <p:txBody>
          <a:bodyPr wrap="square">
            <a:spAutoFit/>
          </a:bodyPr>
          <a:lstStyle/>
          <a:p>
            <a:r>
              <a:rPr lang="es-CL" sz="2800" u="sng" dirty="0" smtClean="0">
                <a:solidFill>
                  <a:schemeClr val="accent1">
                    <a:lumMod val="75000"/>
                  </a:schemeClr>
                </a:solidFill>
              </a:rPr>
              <a:t>Personal a contrata:</a:t>
            </a:r>
          </a:p>
          <a:p>
            <a:endParaRPr lang="es-CL" sz="2800" u="sng" dirty="0" smtClean="0"/>
          </a:p>
          <a:p>
            <a:pPr marL="457200" indent="-457200" algn="just">
              <a:buFont typeface="Arial" pitchFamily="34" charset="0"/>
              <a:buChar char="•"/>
            </a:pPr>
            <a:r>
              <a:rPr lang="es-CL" sz="2800" dirty="0" smtClean="0">
                <a:solidFill>
                  <a:schemeClr val="tx1">
                    <a:lumMod val="95000"/>
                    <a:lumOff val="5000"/>
                  </a:schemeClr>
                </a:solidFill>
              </a:rPr>
              <a:t>Asimilado a los </a:t>
            </a:r>
            <a:r>
              <a:rPr lang="es-CL" sz="2800" dirty="0">
                <a:solidFill>
                  <a:schemeClr val="tx1">
                    <a:lumMod val="95000"/>
                    <a:lumOff val="5000"/>
                  </a:schemeClr>
                </a:solidFill>
              </a:rPr>
              <a:t>estamentos de técnicos, administrativos y auxiliares</a:t>
            </a:r>
            <a:r>
              <a:rPr lang="es-CL" sz="2800" dirty="0" smtClean="0">
                <a:solidFill>
                  <a:schemeClr val="tx1">
                    <a:lumMod val="95000"/>
                    <a:lumOff val="5000"/>
                  </a:schemeClr>
                </a:solidFill>
              </a:rPr>
              <a:t>.</a:t>
            </a:r>
          </a:p>
          <a:p>
            <a:pPr marL="457200" indent="-457200" algn="just">
              <a:buFont typeface="Arial" pitchFamily="34" charset="0"/>
              <a:buChar char="•"/>
            </a:pPr>
            <a:r>
              <a:rPr lang="es-CL" sz="2800" dirty="0" smtClean="0">
                <a:solidFill>
                  <a:schemeClr val="tx1">
                    <a:lumMod val="95000"/>
                    <a:lumOff val="5000"/>
                  </a:schemeClr>
                </a:solidFill>
              </a:rPr>
              <a:t>En los mismos términos que el beneficio para la planta.</a:t>
            </a:r>
            <a:endParaRPr lang="es-CL" sz="2800" dirty="0">
              <a:solidFill>
                <a:schemeClr val="tx1">
                  <a:lumMod val="95000"/>
                  <a:lumOff val="5000"/>
                </a:schemeClr>
              </a:solidFill>
            </a:endParaRPr>
          </a:p>
          <a:p>
            <a:pPr marL="457200" indent="-457200" algn="just">
              <a:buFont typeface="Arial" pitchFamily="34" charset="0"/>
              <a:buChar char="•"/>
            </a:pPr>
            <a:r>
              <a:rPr lang="es-CL" sz="2800" dirty="0" smtClean="0">
                <a:solidFill>
                  <a:schemeClr val="tx1">
                    <a:lumMod val="95000"/>
                    <a:lumOff val="5000"/>
                  </a:schemeClr>
                </a:solidFill>
              </a:rPr>
              <a:t>Contratados </a:t>
            </a:r>
            <a:r>
              <a:rPr lang="es-CL" sz="2800" dirty="0">
                <a:solidFill>
                  <a:schemeClr val="tx1">
                    <a:lumMod val="95000"/>
                    <a:lumOff val="5000"/>
                  </a:schemeClr>
                </a:solidFill>
              </a:rPr>
              <a:t>al </a:t>
            </a:r>
            <a:r>
              <a:rPr lang="es-CL" sz="2800" dirty="0" smtClean="0">
                <a:solidFill>
                  <a:schemeClr val="tx1">
                    <a:lumMod val="95000"/>
                    <a:lumOff val="5000"/>
                  </a:schemeClr>
                </a:solidFill>
              </a:rPr>
              <a:t>1/1/15 </a:t>
            </a:r>
            <a:r>
              <a:rPr lang="es-CL" sz="2800" dirty="0">
                <a:solidFill>
                  <a:schemeClr val="tx1">
                    <a:lumMod val="95000"/>
                    <a:lumOff val="5000"/>
                  </a:schemeClr>
                </a:solidFill>
              </a:rPr>
              <a:t>entre grados 10 al </a:t>
            </a:r>
            <a:r>
              <a:rPr lang="es-CL" sz="2800" dirty="0" smtClean="0">
                <a:solidFill>
                  <a:schemeClr val="tx1">
                    <a:lumMod val="95000"/>
                    <a:lumOff val="5000"/>
                  </a:schemeClr>
                </a:solidFill>
              </a:rPr>
              <a:t>20, y al 1/1/17 entre el 15 al 20.</a:t>
            </a:r>
            <a:endParaRPr lang="es-CL" sz="2800" dirty="0">
              <a:solidFill>
                <a:schemeClr val="tx1">
                  <a:lumMod val="95000"/>
                  <a:lumOff val="5000"/>
                </a:schemeClr>
              </a:solidFill>
            </a:endParaRPr>
          </a:p>
          <a:p>
            <a:pPr marL="457200" indent="-457200" algn="just">
              <a:buFont typeface="Arial" pitchFamily="34" charset="0"/>
              <a:buChar char="•"/>
            </a:pPr>
            <a:r>
              <a:rPr lang="es-CL" sz="2800" dirty="0">
                <a:solidFill>
                  <a:schemeClr val="tx1">
                    <a:lumMod val="95000"/>
                    <a:lumOff val="5000"/>
                  </a:schemeClr>
                </a:solidFill>
              </a:rPr>
              <a:t>Antigüedad de 5 años al </a:t>
            </a:r>
            <a:r>
              <a:rPr lang="es-CL" sz="2800" dirty="0" smtClean="0">
                <a:solidFill>
                  <a:schemeClr val="tx1">
                    <a:lumMod val="95000"/>
                    <a:lumOff val="5000"/>
                  </a:schemeClr>
                </a:solidFill>
              </a:rPr>
              <a:t>1/1/15</a:t>
            </a:r>
            <a:r>
              <a:rPr lang="es-CL" sz="2800" dirty="0">
                <a:solidFill>
                  <a:schemeClr val="tx1">
                    <a:lumMod val="95000"/>
                    <a:lumOff val="5000"/>
                  </a:schemeClr>
                </a:solidFill>
              </a:rPr>
              <a:t>, en </a:t>
            </a:r>
            <a:r>
              <a:rPr lang="es-CL" sz="2800" dirty="0" smtClean="0">
                <a:solidFill>
                  <a:schemeClr val="tx1">
                    <a:lumMod val="95000"/>
                    <a:lumOff val="5000"/>
                  </a:schemeClr>
                </a:solidFill>
              </a:rPr>
              <a:t>calidad de </a:t>
            </a:r>
            <a:r>
              <a:rPr lang="es-CL" sz="2800" i="1" dirty="0" smtClean="0">
                <a:solidFill>
                  <a:schemeClr val="tx1">
                    <a:lumMod val="95000"/>
                    <a:lumOff val="5000"/>
                  </a:schemeClr>
                </a:solidFill>
              </a:rPr>
              <a:t>contrata</a:t>
            </a:r>
            <a:r>
              <a:rPr lang="es-CL" sz="2800" dirty="0" smtClean="0">
                <a:solidFill>
                  <a:schemeClr val="tx1">
                    <a:lumMod val="95000"/>
                    <a:lumOff val="5000"/>
                  </a:schemeClr>
                </a:solidFill>
              </a:rPr>
              <a:t>.</a:t>
            </a:r>
          </a:p>
          <a:p>
            <a:pPr marL="457200" indent="-457200" algn="just">
              <a:buFont typeface="Arial" pitchFamily="34" charset="0"/>
              <a:buChar char="•"/>
            </a:pPr>
            <a:r>
              <a:rPr lang="es-CL" sz="2800" dirty="0" smtClean="0">
                <a:solidFill>
                  <a:schemeClr val="tx1">
                    <a:lumMod val="95000"/>
                    <a:lumOff val="5000"/>
                  </a:schemeClr>
                </a:solidFill>
                <a:cs typeface="Arial"/>
              </a:rPr>
              <a:t>Es facultativo para la autoridad edilicia (dict.               N° 84.551/16).</a:t>
            </a:r>
            <a:endParaRPr lang="es-ES" dirty="0">
              <a:solidFill>
                <a:prstClr val="black">
                  <a:lumMod val="95000"/>
                  <a:lumOff val="5000"/>
                </a:prstClr>
              </a:solidFill>
              <a:cs typeface="Arial"/>
            </a:endParaRPr>
          </a:p>
          <a:p>
            <a:pPr marL="457200" indent="-457200">
              <a:buFont typeface="Wingdings" panose="05000000000000000000" pitchFamily="2" charset="2"/>
              <a:buChar char="Ø"/>
            </a:pPr>
            <a:endParaRPr lang="es-ES" dirty="0" smtClean="0">
              <a:solidFill>
                <a:schemeClr val="tx1">
                  <a:lumMod val="95000"/>
                  <a:lumOff val="5000"/>
                </a:schemeClr>
              </a:solidFill>
            </a:endParaRPr>
          </a:p>
          <a:p>
            <a:pPr marL="457200" indent="-457200">
              <a:buFont typeface="Wingdings" panose="05000000000000000000" pitchFamily="2" charset="2"/>
              <a:buChar char="Ø"/>
            </a:pPr>
            <a:endParaRPr lang="es-ES" dirty="0">
              <a:solidFill>
                <a:schemeClr val="tx1">
                  <a:lumMod val="95000"/>
                  <a:lumOff val="5000"/>
                </a:schemeClr>
              </a:solidFill>
            </a:endParaRPr>
          </a:p>
          <a:p>
            <a:pPr marL="457200" indent="-457200">
              <a:buFont typeface="Wingdings" panose="05000000000000000000" pitchFamily="2" charset="2"/>
              <a:buChar char="Ø"/>
            </a:pPr>
            <a:endParaRPr lang="es-ES" dirty="0" smtClean="0">
              <a:solidFill>
                <a:schemeClr val="tx1">
                  <a:lumMod val="95000"/>
                  <a:lumOff val="5000"/>
                </a:schemeClr>
              </a:solidFill>
            </a:endParaRPr>
          </a:p>
          <a:p>
            <a:pPr marL="457200" indent="-457200">
              <a:buFont typeface="Wingdings" panose="05000000000000000000" pitchFamily="2" charset="2"/>
              <a:buChar char="Ø"/>
            </a:pPr>
            <a:endParaRPr lang="es-ES" dirty="0">
              <a:solidFill>
                <a:schemeClr val="tx1">
                  <a:lumMod val="95000"/>
                  <a:lumOff val="5000"/>
                </a:schemeClr>
              </a:solidFill>
            </a:endParaRPr>
          </a:p>
          <a:p>
            <a:pPr marL="457200" indent="-457200">
              <a:buFont typeface="Wingdings" panose="05000000000000000000" pitchFamily="2" charset="2"/>
              <a:buChar char="Ø"/>
            </a:pPr>
            <a:endParaRPr lang="es-ES" dirty="0">
              <a:solidFill>
                <a:prstClr val="black">
                  <a:lumMod val="65000"/>
                  <a:lumOff val="35000"/>
                </a:prstClr>
              </a:solidFill>
            </a:endParaRPr>
          </a:p>
        </p:txBody>
      </p:sp>
    </p:spTree>
    <p:extLst>
      <p:ext uri="{BB962C8B-B14F-4D97-AF65-F5344CB8AC3E}">
        <p14:creationId xmlns:p14="http://schemas.microsoft.com/office/powerpoint/2010/main" val="104605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333374"/>
            <a:ext cx="7802715" cy="805795"/>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lvl="0">
              <a:spcBef>
                <a:spcPts val="0"/>
              </a:spcBef>
            </a:pPr>
            <a:r>
              <a:rPr lang="es-CL" sz="2800" b="1" dirty="0">
                <a:solidFill>
                  <a:prstClr val="black"/>
                </a:solidFill>
                <a:latin typeface="Calibri"/>
              </a:rPr>
              <a:t>A</a:t>
            </a:r>
            <a:r>
              <a:rPr lang="es-CL" sz="2800" b="1" dirty="0" smtClean="0">
                <a:solidFill>
                  <a:prstClr val="black"/>
                </a:solidFill>
                <a:latin typeface="Calibri"/>
              </a:rPr>
              <a:t>umento de Grados</a:t>
            </a:r>
            <a:endParaRPr lang="es-CL" sz="2800" b="1" dirty="0">
              <a:solidFill>
                <a:prstClr val="black"/>
              </a:solidFill>
              <a:latin typeface="Calibri"/>
            </a:endParaRPr>
          </a:p>
          <a:p>
            <a:pPr>
              <a:lnSpc>
                <a:spcPct val="80000"/>
              </a:lnSpc>
            </a:pPr>
            <a:endParaRPr lang="es-ES" sz="2800" b="1" dirty="0">
              <a:solidFill>
                <a:schemeClr val="tx2"/>
              </a:solidFill>
              <a:latin typeface="+mj-lt"/>
            </a:endParaRPr>
          </a:p>
        </p:txBody>
      </p:sp>
      <p:sp>
        <p:nvSpPr>
          <p:cNvPr id="4" name="Título 1"/>
          <p:cNvSpPr txBox="1">
            <a:spLocks/>
          </p:cNvSpPr>
          <p:nvPr/>
        </p:nvSpPr>
        <p:spPr>
          <a:xfrm>
            <a:off x="287880" y="1101809"/>
            <a:ext cx="7802715" cy="33198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nSpc>
                <a:spcPct val="80000"/>
              </a:lnSpc>
            </a:pPr>
            <a:endParaRPr lang="es-ES" sz="2800" b="1" dirty="0">
              <a:solidFill>
                <a:schemeClr val="tx1"/>
              </a:solidFill>
              <a:latin typeface="Calibri"/>
              <a:cs typeface="Calibri"/>
            </a:endParaRPr>
          </a:p>
        </p:txBody>
      </p:sp>
      <p:sp>
        <p:nvSpPr>
          <p:cNvPr id="5" name="Rectángulo 4"/>
          <p:cNvSpPr/>
          <p:nvPr/>
        </p:nvSpPr>
        <p:spPr>
          <a:xfrm>
            <a:off x="246349" y="1381470"/>
            <a:ext cx="8581966" cy="1384995"/>
          </a:xfrm>
          <a:prstGeom prst="rect">
            <a:avLst/>
          </a:prstGeom>
        </p:spPr>
        <p:txBody>
          <a:bodyPr wrap="square">
            <a:spAutoFit/>
          </a:bodyPr>
          <a:lstStyle/>
          <a:p>
            <a:pPr marL="342900" lvl="0" indent="-342900">
              <a:spcBef>
                <a:spcPct val="20000"/>
              </a:spcBef>
              <a:buFont typeface="Wingdings" panose="05000000000000000000" pitchFamily="2" charset="2"/>
              <a:buChar char="Ø"/>
            </a:pPr>
            <a:endParaRPr lang="es-ES" sz="2800" dirty="0">
              <a:solidFill>
                <a:schemeClr val="tx1">
                  <a:lumMod val="95000"/>
                  <a:lumOff val="5000"/>
                </a:schemeClr>
              </a:solidFill>
            </a:endParaRPr>
          </a:p>
          <a:p>
            <a:pPr marL="457200" indent="-457200">
              <a:buFont typeface="Wingdings" panose="05000000000000000000" pitchFamily="2" charset="2"/>
              <a:buChar char="Ø"/>
            </a:pPr>
            <a:endParaRPr lang="es-CL" sz="2800" dirty="0"/>
          </a:p>
          <a:p>
            <a:endParaRPr lang="es-CL" sz="2800" dirty="0"/>
          </a:p>
        </p:txBody>
      </p:sp>
      <p:sp>
        <p:nvSpPr>
          <p:cNvPr id="2" name="Rectángulo 1"/>
          <p:cNvSpPr/>
          <p:nvPr/>
        </p:nvSpPr>
        <p:spPr>
          <a:xfrm>
            <a:off x="246349" y="1023794"/>
            <a:ext cx="8581966" cy="5515356"/>
          </a:xfrm>
          <a:prstGeom prst="rect">
            <a:avLst/>
          </a:prstGeom>
        </p:spPr>
        <p:txBody>
          <a:bodyPr wrap="square">
            <a:spAutoFit/>
          </a:bodyPr>
          <a:lstStyle/>
          <a:p>
            <a:pPr marL="285750" indent="-285750" algn="just">
              <a:spcBef>
                <a:spcPct val="20000"/>
              </a:spcBef>
              <a:buFont typeface="Courier New" panose="02070309020205020404" pitchFamily="49" charset="0"/>
              <a:buChar char="o"/>
            </a:pPr>
            <a:endParaRPr lang="es-ES" sz="2600" dirty="0" smtClean="0">
              <a:solidFill>
                <a:prstClr val="black">
                  <a:lumMod val="95000"/>
                  <a:lumOff val="5000"/>
                </a:prstClr>
              </a:solidFill>
              <a:cs typeface="Arial"/>
            </a:endParaRPr>
          </a:p>
          <a:p>
            <a:pPr marL="457200" indent="-457200" algn="just">
              <a:spcBef>
                <a:spcPct val="20000"/>
              </a:spcBef>
              <a:buFont typeface="Arial" pitchFamily="34" charset="0"/>
              <a:buChar char="•"/>
            </a:pPr>
            <a:r>
              <a:rPr lang="es-ES" sz="2600" dirty="0" smtClean="0">
                <a:solidFill>
                  <a:prstClr val="black">
                    <a:lumMod val="95000"/>
                    <a:lumOff val="5000"/>
                  </a:prstClr>
                </a:solidFill>
                <a:cs typeface="Arial"/>
              </a:rPr>
              <a:t>A quienes </a:t>
            </a:r>
            <a:r>
              <a:rPr lang="es-ES" sz="2600" dirty="0">
                <a:solidFill>
                  <a:prstClr val="black">
                    <a:lumMod val="95000"/>
                    <a:lumOff val="5000"/>
                  </a:prstClr>
                </a:solidFill>
                <a:cs typeface="Arial"/>
              </a:rPr>
              <a:t>se otorgue el aumento de grado, accederán a este a partir de las mismas fechas previstas para el personal </a:t>
            </a:r>
            <a:r>
              <a:rPr lang="es-ES" sz="2600" dirty="0" smtClean="0">
                <a:solidFill>
                  <a:prstClr val="black">
                    <a:lumMod val="95000"/>
                    <a:lumOff val="5000"/>
                  </a:prstClr>
                </a:solidFill>
                <a:cs typeface="Arial"/>
              </a:rPr>
              <a:t>titular </a:t>
            </a:r>
            <a:r>
              <a:rPr lang="es-ES" sz="2600" dirty="0" smtClean="0">
                <a:solidFill>
                  <a:prstClr val="black">
                    <a:lumMod val="95000"/>
                    <a:lumOff val="5000"/>
                  </a:prstClr>
                </a:solidFill>
              </a:rPr>
              <a:t>(dict. </a:t>
            </a:r>
            <a:r>
              <a:rPr lang="es-ES" sz="2600" dirty="0">
                <a:solidFill>
                  <a:prstClr val="black">
                    <a:lumMod val="95000"/>
                    <a:lumOff val="5000"/>
                  </a:prstClr>
                </a:solidFill>
              </a:rPr>
              <a:t>N° </a:t>
            </a:r>
            <a:r>
              <a:rPr lang="es-ES" sz="2600" dirty="0" smtClean="0">
                <a:solidFill>
                  <a:prstClr val="black">
                    <a:lumMod val="95000"/>
                    <a:lumOff val="5000"/>
                  </a:prstClr>
                </a:solidFill>
              </a:rPr>
              <a:t>84.400/16).</a:t>
            </a:r>
            <a:endParaRPr lang="es-ES" sz="2600" dirty="0">
              <a:solidFill>
                <a:prstClr val="black">
                  <a:lumMod val="95000"/>
                  <a:lumOff val="5000"/>
                </a:prstClr>
              </a:solidFill>
              <a:cs typeface="Arial"/>
            </a:endParaRPr>
          </a:p>
          <a:p>
            <a:pPr marL="457200" lvl="0" indent="-457200" algn="just">
              <a:spcBef>
                <a:spcPct val="20000"/>
              </a:spcBef>
              <a:buFont typeface="Arial" pitchFamily="34" charset="0"/>
              <a:buChar char="•"/>
            </a:pPr>
            <a:endParaRPr lang="es-ES" sz="2600" dirty="0"/>
          </a:p>
          <a:p>
            <a:pPr marL="457200" lvl="0" indent="-457200" algn="just">
              <a:spcBef>
                <a:spcPct val="20000"/>
              </a:spcBef>
              <a:buFont typeface="Arial" pitchFamily="34" charset="0"/>
              <a:buChar char="•"/>
            </a:pPr>
            <a:r>
              <a:rPr lang="es-CL" sz="2600" dirty="0" smtClean="0"/>
              <a:t>Quien </a:t>
            </a:r>
            <a:r>
              <a:rPr lang="es-CL" sz="2600" dirty="0"/>
              <a:t>estando a contrata al </a:t>
            </a:r>
            <a:r>
              <a:rPr lang="es-CL" sz="2600" dirty="0" smtClean="0"/>
              <a:t>1/1/15</a:t>
            </a:r>
            <a:r>
              <a:rPr lang="es-CL" sz="2600" dirty="0"/>
              <a:t>, </a:t>
            </a:r>
            <a:r>
              <a:rPr lang="es-CL" sz="2600" dirty="0" smtClean="0"/>
              <a:t>haya </a:t>
            </a:r>
            <a:r>
              <a:rPr lang="es-CL" sz="2600" dirty="0"/>
              <a:t>visto </a:t>
            </a:r>
            <a:r>
              <a:rPr lang="es-CL" sz="2600" dirty="0" smtClean="0"/>
              <a:t>modificado su grado </a:t>
            </a:r>
            <a:r>
              <a:rPr lang="es-CL" sz="2600" dirty="0"/>
              <a:t>durante ese año, o a contar del </a:t>
            </a:r>
            <a:r>
              <a:rPr lang="es-CL" sz="2600" dirty="0" smtClean="0"/>
              <a:t>1/1/16, tendría </a:t>
            </a:r>
            <a:r>
              <a:rPr lang="es-CL" sz="2600" dirty="0"/>
              <a:t>derecho al aumento, en consideración al grado al que </a:t>
            </a:r>
            <a:r>
              <a:rPr lang="es-CL" sz="2600" dirty="0" smtClean="0"/>
              <a:t>estaba asimilado </a:t>
            </a:r>
            <a:r>
              <a:rPr lang="es-CL" sz="2600" dirty="0"/>
              <a:t>al 25/5/16 </a:t>
            </a:r>
            <a:r>
              <a:rPr lang="es-CL" sz="2600" dirty="0" smtClean="0"/>
              <a:t>-publicación Ley </a:t>
            </a:r>
            <a:r>
              <a:rPr lang="es-CL" sz="2600" dirty="0"/>
              <a:t>N° </a:t>
            </a:r>
            <a:r>
              <a:rPr lang="es-CL" sz="2600" dirty="0" smtClean="0"/>
              <a:t>20.922-</a:t>
            </a:r>
            <a:r>
              <a:rPr lang="es-ES" sz="2600" dirty="0" smtClean="0"/>
              <a:t> (dict. </a:t>
            </a:r>
            <a:r>
              <a:rPr lang="es-ES" sz="2600" dirty="0"/>
              <a:t>N° </a:t>
            </a:r>
            <a:r>
              <a:rPr lang="es-ES" sz="2600" dirty="0" smtClean="0"/>
              <a:t>63.201/16).</a:t>
            </a:r>
            <a:endParaRPr lang="es-CL" sz="2600" dirty="0"/>
          </a:p>
          <a:p>
            <a:pPr marL="342900" lvl="0" indent="-342900" algn="just">
              <a:spcBef>
                <a:spcPct val="20000"/>
              </a:spcBef>
              <a:buFont typeface="Wingdings" panose="05000000000000000000" pitchFamily="2" charset="2"/>
              <a:buChar char="Ø"/>
            </a:pPr>
            <a:endParaRPr lang="es-CL" sz="2400" dirty="0">
              <a:solidFill>
                <a:schemeClr val="tx1">
                  <a:lumMod val="95000"/>
                  <a:lumOff val="5000"/>
                </a:schemeClr>
              </a:solidFill>
            </a:endParaRPr>
          </a:p>
          <a:p>
            <a:pPr marL="457200" indent="-457200">
              <a:buFont typeface="Wingdings" panose="05000000000000000000" pitchFamily="2" charset="2"/>
              <a:buChar char="Ø"/>
            </a:pPr>
            <a:endParaRPr lang="es-ES" sz="2400" dirty="0">
              <a:solidFill>
                <a:schemeClr val="tx1">
                  <a:lumMod val="95000"/>
                  <a:lumOff val="5000"/>
                </a:schemeClr>
              </a:solidFill>
            </a:endParaRPr>
          </a:p>
          <a:p>
            <a:pPr marL="457200" indent="-457200">
              <a:buFont typeface="Wingdings" panose="05000000000000000000" pitchFamily="2" charset="2"/>
              <a:buChar char="Ø"/>
            </a:pPr>
            <a:endParaRPr lang="es-ES" sz="2400" dirty="0">
              <a:solidFill>
                <a:prstClr val="black">
                  <a:lumMod val="65000"/>
                  <a:lumOff val="35000"/>
                </a:prstClr>
              </a:solidFill>
            </a:endParaRPr>
          </a:p>
        </p:txBody>
      </p:sp>
    </p:spTree>
    <p:extLst>
      <p:ext uri="{BB962C8B-B14F-4D97-AF65-F5344CB8AC3E}">
        <p14:creationId xmlns:p14="http://schemas.microsoft.com/office/powerpoint/2010/main" val="3034537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1763</Words>
  <Application>Microsoft Office PowerPoint</Application>
  <PresentationFormat>Presentación en pantalla (4:3)</PresentationFormat>
  <Paragraphs>208</Paragraphs>
  <Slides>31</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Courier New</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Contraloria General de la Republica Chilena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Andrea Valdés Vargas</dc:creator>
  <cp:lastModifiedBy>JEAN PIERRE LOPEPE UHART</cp:lastModifiedBy>
  <cp:revision>237</cp:revision>
  <dcterms:created xsi:type="dcterms:W3CDTF">2016-10-28T12:22:03Z</dcterms:created>
  <dcterms:modified xsi:type="dcterms:W3CDTF">2017-06-16T16:31:44Z</dcterms:modified>
</cp:coreProperties>
</file>